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66" r:id="rId2"/>
    <p:sldId id="258" r:id="rId3"/>
    <p:sldId id="278" r:id="rId4"/>
    <p:sldId id="279" r:id="rId5"/>
    <p:sldId id="280" r:id="rId6"/>
    <p:sldId id="281" r:id="rId7"/>
    <p:sldId id="282" r:id="rId8"/>
    <p:sldId id="283" r:id="rId9"/>
    <p:sldId id="284" r:id="rId10"/>
    <p:sldId id="285" r:id="rId11"/>
    <p:sldId id="286" r:id="rId12"/>
    <p:sldId id="287" r:id="rId13"/>
    <p:sldId id="288" r:id="rId14"/>
    <p:sldId id="271" r:id="rId15"/>
    <p:sldId id="276" r:id="rId16"/>
    <p:sldId id="277" r:id="rId17"/>
    <p:sldId id="267" r:id="rId18"/>
    <p:sldId id="261" r:id="rId19"/>
    <p:sldId id="259" r:id="rId20"/>
    <p:sldId id="268" r:id="rId21"/>
    <p:sldId id="269" r:id="rId22"/>
    <p:sldId id="270" r:id="rId23"/>
    <p:sldId id="272" r:id="rId24"/>
    <p:sldId id="290" r:id="rId25"/>
    <p:sldId id="273" r:id="rId26"/>
    <p:sldId id="274" r:id="rId27"/>
    <p:sldId id="275" r:id="rId28"/>
    <p:sldId id="291" r:id="rId29"/>
    <p:sldId id="292" r:id="rId30"/>
    <p:sldId id="29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p:scale>
          <a:sx n="66" d="100"/>
          <a:sy n="66" d="100"/>
        </p:scale>
        <p:origin x="1434" y="1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accent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solidFill>
              </a:defRPr>
            </a:lvl1pPr>
          </a:lstStyle>
          <a:p>
            <a:fld id="{DD36FEB2-B737-49A0-83B8-B8959D4F86D2}" type="datetimeFigureOut">
              <a:rPr lang="en-GB" smtClean="0"/>
              <a:t>25/11/2015</a:t>
            </a:fld>
            <a:endParaRPr lang="en-GB"/>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accent1"/>
                </a:solidFill>
              </a:defRPr>
            </a:lvl1pPr>
          </a:lstStyle>
          <a:p>
            <a:fld id="{0B97E321-D118-4F3D-9E45-C95FC189F75F}" type="slidenum">
              <a:rPr lang="en-GB" smtClean="0"/>
              <a:t>‹#›</a:t>
            </a:fld>
            <a:endParaRPr lang="en-GB"/>
          </a:p>
        </p:txBody>
      </p:sp>
      <p:cxnSp>
        <p:nvCxnSpPr>
          <p:cNvPr id="8" name="Straight Connector 7"/>
          <p:cNvCxnSpPr/>
          <p:nvPr/>
        </p:nvCxnSpPr>
        <p:spPr>
          <a:xfrm>
            <a:off x="1978660" y="3733800"/>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8424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36FEB2-B737-49A0-83B8-B8959D4F86D2}" type="datetimeFigureOut">
              <a:rPr lang="en-GB" smtClean="0"/>
              <a:t>25/11/2015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4080190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36FEB2-B737-49A0-83B8-B8959D4F86D2}" type="datetimeFigureOut">
              <a:rPr lang="en-GB" smtClean="0"/>
              <a:t>25/11/2015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182714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36FEB2-B737-49A0-83B8-B8959D4F86D2}" type="datetimeFigureOut">
              <a:rPr lang="en-GB" smtClean="0"/>
              <a:t>25/11/2015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3787333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marL="0" algn="ctr" defTabSz="914400" rtl="0" eaLnBrk="1" latinLnBrk="0" hangingPunct="1">
              <a:lnSpc>
                <a:spcPct val="85000"/>
              </a:lnSpc>
              <a:spcBef>
                <a:spcPct val="0"/>
              </a:spcBef>
              <a:buNone/>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Corbel" pitchFamily="34" charset="0"/>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36FEB2-B737-49A0-83B8-B8959D4F86D2}" type="datetimeFigureOut">
              <a:rPr lang="en-GB" smtClean="0"/>
              <a:t>25/11/2015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97E321-D118-4F3D-9E45-C95FC189F75F}" type="slidenum">
              <a:rPr lang="en-GB" smtClean="0"/>
              <a:t>‹#›</a:t>
            </a:fld>
            <a:endParaRPr lang="en-GB"/>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2050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D36FEB2-B737-49A0-83B8-B8959D4F86D2}" type="datetimeFigureOut">
              <a:rPr lang="en-GB" smtClean="0"/>
              <a:t>25/11/2015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495153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D36FEB2-B737-49A0-83B8-B8959D4F86D2}" type="datetimeFigureOut">
              <a:rPr lang="en-GB" smtClean="0"/>
              <a:t>25/11/2015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982752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D36FEB2-B737-49A0-83B8-B8959D4F86D2}" type="datetimeFigureOut">
              <a:rPr lang="en-GB" smtClean="0"/>
              <a:t>25/11/2015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142555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36FEB2-B737-49A0-83B8-B8959D4F86D2}" type="datetimeFigureOut">
              <a:rPr lang="en-GB" smtClean="0"/>
              <a:t>25/11/2015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1215441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36FEB2-B737-49A0-83B8-B8959D4F86D2}" type="datetimeFigureOut">
              <a:rPr lang="en-GB" smtClean="0"/>
              <a:t>25/11/2015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156567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36FEB2-B737-49A0-83B8-B8959D4F86D2}" type="datetimeFigureOut">
              <a:rPr lang="en-GB" smtClean="0"/>
              <a:t>25/11/2015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97E321-D118-4F3D-9E45-C95FC189F75F}" type="slidenum">
              <a:rPr lang="en-GB" smtClean="0"/>
              <a:t>‹#›</a:t>
            </a:fld>
            <a:endParaRPr lang="en-GB"/>
          </a:p>
        </p:txBody>
      </p:sp>
    </p:spTree>
    <p:extLst>
      <p:ext uri="{BB962C8B-B14F-4D97-AF65-F5344CB8AC3E}">
        <p14:creationId xmlns:p14="http://schemas.microsoft.com/office/powerpoint/2010/main" val="1232206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DD36FEB2-B737-49A0-83B8-B8959D4F86D2}" type="datetimeFigureOut">
              <a:rPr lang="en-GB" smtClean="0"/>
              <a:t>25/11/2015</a:t>
            </a:fld>
            <a:endParaRPr lang="en-GB"/>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GB"/>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0B97E321-D118-4F3D-9E45-C95FC189F75F}" type="slidenum">
              <a:rPr lang="en-GB" smtClean="0"/>
              <a:t>‹#›</a:t>
            </a:fld>
            <a:endParaRPr lang="en-GB"/>
          </a:p>
        </p:txBody>
      </p:sp>
    </p:spTree>
    <p:extLst>
      <p:ext uri="{BB962C8B-B14F-4D97-AF65-F5344CB8AC3E}">
        <p14:creationId xmlns:p14="http://schemas.microsoft.com/office/powerpoint/2010/main" val="4054578523"/>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smtClean="0"/>
              <a:t>Update to TAS Acquisition Software</a:t>
            </a:r>
            <a:endParaRPr lang="en-GB" dirty="0"/>
          </a:p>
        </p:txBody>
      </p:sp>
      <p:sp>
        <p:nvSpPr>
          <p:cNvPr id="3" name="Subtitle 2"/>
          <p:cNvSpPr>
            <a:spLocks noGrp="1"/>
          </p:cNvSpPr>
          <p:nvPr>
            <p:ph type="subTitle" idx="1"/>
          </p:nvPr>
        </p:nvSpPr>
        <p:spPr/>
        <p:txBody>
          <a:bodyPr/>
          <a:lstStyle/>
          <a:p>
            <a:r>
              <a:rPr lang="en-GB" dirty="0" smtClean="0"/>
              <a:t>Robert Godin</a:t>
            </a:r>
          </a:p>
          <a:p>
            <a:r>
              <a:rPr lang="en-GB" dirty="0" smtClean="0"/>
              <a:t>26 Nov 2015</a:t>
            </a:r>
            <a:endParaRPr lang="en-GB" dirty="0"/>
          </a:p>
        </p:txBody>
      </p:sp>
    </p:spTree>
    <p:extLst>
      <p:ext uri="{BB962C8B-B14F-4D97-AF65-F5344CB8AC3E}">
        <p14:creationId xmlns:p14="http://schemas.microsoft.com/office/powerpoint/2010/main" val="4052224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6. Parameters Tabs</a:t>
            </a:r>
            <a:endParaRPr lang="en-GB" dirty="0"/>
          </a:p>
        </p:txBody>
      </p:sp>
      <p:sp>
        <p:nvSpPr>
          <p:cNvPr id="3" name="Content Placeholder 2"/>
          <p:cNvSpPr>
            <a:spLocks noGrp="1"/>
          </p:cNvSpPr>
          <p:nvPr>
            <p:ph idx="1"/>
          </p:nvPr>
        </p:nvSpPr>
        <p:spPr>
          <a:xfrm>
            <a:off x="1143001" y="2057400"/>
            <a:ext cx="5301342" cy="4038600"/>
          </a:xfrm>
        </p:spPr>
        <p:txBody>
          <a:bodyPr/>
          <a:lstStyle/>
          <a:p>
            <a:r>
              <a:rPr lang="en-GB" dirty="0" smtClean="0"/>
              <a:t>Configure settings of instruments that are computer-controlled</a:t>
            </a:r>
          </a:p>
          <a:p>
            <a:r>
              <a:rPr lang="en-GB" dirty="0" smtClean="0"/>
              <a:t>Will explain each tab in later slides </a:t>
            </a:r>
            <a:endParaRPr lang="en-GB" dirty="0"/>
          </a:p>
        </p:txBody>
      </p:sp>
      <p:pic>
        <p:nvPicPr>
          <p:cNvPr id="5" name="Picture 4"/>
          <p:cNvPicPr>
            <a:picLocks noChangeAspect="1"/>
          </p:cNvPicPr>
          <p:nvPr/>
        </p:nvPicPr>
        <p:blipFill rotWithShape="1">
          <a:blip r:embed="rId2"/>
          <a:srcRect l="22381" t="28635" r="39603" b="7365"/>
          <a:stretch/>
        </p:blipFill>
        <p:spPr>
          <a:xfrm>
            <a:off x="6619278" y="609600"/>
            <a:ext cx="5014238" cy="5275943"/>
          </a:xfrm>
          <a:prstGeom prst="rect">
            <a:avLst/>
          </a:prstGeom>
        </p:spPr>
      </p:pic>
    </p:spTree>
    <p:extLst>
      <p:ext uri="{BB962C8B-B14F-4D97-AF65-F5344CB8AC3E}">
        <p14:creationId xmlns:p14="http://schemas.microsoft.com/office/powerpoint/2010/main" val="3368877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7. Data Graphs</a:t>
            </a:r>
            <a:endParaRPr lang="en-GB" dirty="0"/>
          </a:p>
        </p:txBody>
      </p:sp>
      <p:sp>
        <p:nvSpPr>
          <p:cNvPr id="3" name="Content Placeholder 2"/>
          <p:cNvSpPr>
            <a:spLocks noGrp="1"/>
          </p:cNvSpPr>
          <p:nvPr>
            <p:ph idx="1"/>
          </p:nvPr>
        </p:nvSpPr>
        <p:spPr>
          <a:xfrm>
            <a:off x="1143001" y="2057400"/>
            <a:ext cx="3632199" cy="4038600"/>
          </a:xfrm>
        </p:spPr>
        <p:txBody>
          <a:bodyPr/>
          <a:lstStyle/>
          <a:p>
            <a:r>
              <a:rPr lang="en-GB" dirty="0" smtClean="0"/>
              <a:t>Pretty self-explanatory</a:t>
            </a:r>
            <a:endParaRPr lang="en-GB" dirty="0"/>
          </a:p>
        </p:txBody>
      </p:sp>
      <p:pic>
        <p:nvPicPr>
          <p:cNvPr id="4" name="Picture 3"/>
          <p:cNvPicPr>
            <a:picLocks noChangeAspect="1"/>
          </p:cNvPicPr>
          <p:nvPr/>
        </p:nvPicPr>
        <p:blipFill rotWithShape="1">
          <a:blip r:embed="rId2"/>
          <a:srcRect l="43611" t="12333" b="10667"/>
          <a:stretch/>
        </p:blipFill>
        <p:spPr>
          <a:xfrm>
            <a:off x="4978400" y="486212"/>
            <a:ext cx="6870700" cy="5863787"/>
          </a:xfrm>
          <a:prstGeom prst="rect">
            <a:avLst/>
          </a:prstGeom>
        </p:spPr>
      </p:pic>
    </p:spTree>
    <p:extLst>
      <p:ext uri="{BB962C8B-B14F-4D97-AF65-F5344CB8AC3E}">
        <p14:creationId xmlns:p14="http://schemas.microsoft.com/office/powerpoint/2010/main" val="2218694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Shutter</a:t>
            </a:r>
            <a:endParaRPr lang="en-GB" dirty="0"/>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952133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Main Modification</a:t>
            </a:r>
            <a:endParaRPr lang="en-GB" dirty="0"/>
          </a:p>
        </p:txBody>
      </p:sp>
      <p:sp>
        <p:nvSpPr>
          <p:cNvPr id="5" name="Content Placeholder 4"/>
          <p:cNvSpPr>
            <a:spLocks noGrp="1"/>
          </p:cNvSpPr>
          <p:nvPr>
            <p:ph idx="1"/>
          </p:nvPr>
        </p:nvSpPr>
        <p:spPr>
          <a:xfrm>
            <a:off x="1143001" y="2057400"/>
            <a:ext cx="5143500" cy="4038600"/>
          </a:xfrm>
        </p:spPr>
        <p:txBody>
          <a:bodyPr/>
          <a:lstStyle/>
          <a:p>
            <a:r>
              <a:rPr lang="en-GB" dirty="0" smtClean="0"/>
              <a:t>Can now move it without starting an acquisition</a:t>
            </a:r>
          </a:p>
          <a:p>
            <a:r>
              <a:rPr lang="en-GB" dirty="0" smtClean="0"/>
              <a:t>Control how far the shutter moves by changing the number ‘+100’ in the shutter open string.</a:t>
            </a:r>
          </a:p>
          <a:p>
            <a:pPr lvl="1"/>
            <a:r>
              <a:rPr lang="en-GB" dirty="0" smtClean="0"/>
              <a:t>Larger number = more rotation</a:t>
            </a:r>
          </a:p>
          <a:p>
            <a:pPr lvl="1"/>
            <a:r>
              <a:rPr lang="en-GB" dirty="0" smtClean="0"/>
              <a:t>+ and – dictate the handedness of rotation</a:t>
            </a:r>
            <a:endParaRPr lang="en-GB" dirty="0"/>
          </a:p>
        </p:txBody>
      </p:sp>
      <p:pic>
        <p:nvPicPr>
          <p:cNvPr id="6" name="Picture 5"/>
          <p:cNvPicPr>
            <a:picLocks noChangeAspect="1"/>
          </p:cNvPicPr>
          <p:nvPr/>
        </p:nvPicPr>
        <p:blipFill rotWithShape="1">
          <a:blip r:embed="rId2"/>
          <a:srcRect l="6737" t="42889" r="62708" b="24111"/>
          <a:stretch/>
        </p:blipFill>
        <p:spPr>
          <a:xfrm>
            <a:off x="6286500" y="1965960"/>
            <a:ext cx="5588000" cy="3771900"/>
          </a:xfrm>
          <a:prstGeom prst="rect">
            <a:avLst/>
          </a:prstGeom>
        </p:spPr>
      </p:pic>
    </p:spTree>
    <p:extLst>
      <p:ext uri="{BB962C8B-B14F-4D97-AF65-F5344CB8AC3E}">
        <p14:creationId xmlns:p14="http://schemas.microsoft.com/office/powerpoint/2010/main" val="2671080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err="1" smtClean="0"/>
              <a:t>Monochromator</a:t>
            </a:r>
            <a:endParaRPr lang="en-GB" dirty="0"/>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3562533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Main Modifications</a:t>
            </a:r>
          </a:p>
        </p:txBody>
      </p:sp>
      <p:sp>
        <p:nvSpPr>
          <p:cNvPr id="3" name="Content Placeholder 2"/>
          <p:cNvSpPr>
            <a:spLocks noGrp="1"/>
          </p:cNvSpPr>
          <p:nvPr>
            <p:ph idx="1"/>
          </p:nvPr>
        </p:nvSpPr>
        <p:spPr>
          <a:xfrm>
            <a:off x="1143001" y="2057400"/>
            <a:ext cx="6477000" cy="4252436"/>
          </a:xfrm>
        </p:spPr>
        <p:txBody>
          <a:bodyPr>
            <a:normAutofit lnSpcReduction="10000"/>
          </a:bodyPr>
          <a:lstStyle/>
          <a:p>
            <a:r>
              <a:rPr lang="en-GB" dirty="0" smtClean="0"/>
              <a:t>Added the functionality!</a:t>
            </a:r>
          </a:p>
          <a:p>
            <a:r>
              <a:rPr lang="en-GB" dirty="0" smtClean="0"/>
              <a:t>Choose between </a:t>
            </a:r>
            <a:r>
              <a:rPr lang="en-GB" dirty="0" err="1" smtClean="0"/>
              <a:t>Oriel</a:t>
            </a:r>
            <a:r>
              <a:rPr lang="en-GB" dirty="0" smtClean="0"/>
              <a:t> (on the DR) or PTI (all other setups)</a:t>
            </a:r>
          </a:p>
          <a:p>
            <a:r>
              <a:rPr lang="en-GB" dirty="0" smtClean="0"/>
              <a:t>If using PTI, also indicate the address of the </a:t>
            </a:r>
            <a:r>
              <a:rPr lang="en-GB" dirty="0" err="1" smtClean="0"/>
              <a:t>monochromator</a:t>
            </a:r>
            <a:r>
              <a:rPr lang="en-GB" dirty="0" smtClean="0"/>
              <a:t>(s)</a:t>
            </a:r>
          </a:p>
          <a:p>
            <a:r>
              <a:rPr lang="en-GB" dirty="0" smtClean="0"/>
              <a:t>If no </a:t>
            </a:r>
            <a:r>
              <a:rPr lang="en-GB" dirty="0" err="1" smtClean="0"/>
              <a:t>monochromator</a:t>
            </a:r>
            <a:r>
              <a:rPr lang="en-GB" dirty="0" smtClean="0"/>
              <a:t> is controlled by the computer, choose PTI and leave VISA names blank. Enter the wavelength you are monitoring and click ‘Visible’ grating (IR will give current wavelength = 2 x inputted wavelength)</a:t>
            </a:r>
          </a:p>
          <a:p>
            <a:r>
              <a:rPr lang="en-GB" dirty="0" smtClean="0"/>
              <a:t>Note that the current wavelength information is added to the beginning of the file names</a:t>
            </a:r>
          </a:p>
          <a:p>
            <a:endParaRPr lang="en-GB" dirty="0"/>
          </a:p>
        </p:txBody>
      </p:sp>
      <p:pic>
        <p:nvPicPr>
          <p:cNvPr id="4" name="Picture 3"/>
          <p:cNvPicPr>
            <a:picLocks noChangeAspect="1"/>
          </p:cNvPicPr>
          <p:nvPr/>
        </p:nvPicPr>
        <p:blipFill rotWithShape="1">
          <a:blip r:embed="rId2"/>
          <a:srcRect l="6875" t="38000" r="63125" b="5000"/>
          <a:stretch/>
        </p:blipFill>
        <p:spPr>
          <a:xfrm>
            <a:off x="7620000" y="335280"/>
            <a:ext cx="4229100" cy="5022056"/>
          </a:xfrm>
          <a:prstGeom prst="rect">
            <a:avLst/>
          </a:prstGeom>
        </p:spPr>
      </p:pic>
      <p:pic>
        <p:nvPicPr>
          <p:cNvPr id="5" name="Picture 4"/>
          <p:cNvPicPr>
            <a:picLocks noChangeAspect="1"/>
          </p:cNvPicPr>
          <p:nvPr/>
        </p:nvPicPr>
        <p:blipFill rotWithShape="1">
          <a:blip r:embed="rId3"/>
          <a:srcRect l="77292" t="55000" r="-70" b="25111"/>
          <a:stretch/>
        </p:blipFill>
        <p:spPr>
          <a:xfrm>
            <a:off x="7619999" y="5357336"/>
            <a:ext cx="2260600" cy="1233681"/>
          </a:xfrm>
          <a:prstGeom prst="rect">
            <a:avLst/>
          </a:prstGeom>
        </p:spPr>
      </p:pic>
      <p:pic>
        <p:nvPicPr>
          <p:cNvPr id="7" name="Picture 6"/>
          <p:cNvPicPr>
            <a:picLocks noChangeAspect="1"/>
          </p:cNvPicPr>
          <p:nvPr/>
        </p:nvPicPr>
        <p:blipFill rotWithShape="1">
          <a:blip r:embed="rId4"/>
          <a:srcRect l="82153" t="60222" r="5556" b="25111"/>
          <a:stretch/>
        </p:blipFill>
        <p:spPr>
          <a:xfrm>
            <a:off x="10242551" y="5375124"/>
            <a:ext cx="1606550" cy="1198105"/>
          </a:xfrm>
          <a:prstGeom prst="rect">
            <a:avLst/>
          </a:prstGeom>
        </p:spPr>
      </p:pic>
    </p:spTree>
    <p:extLst>
      <p:ext uri="{BB962C8B-B14F-4D97-AF65-F5344CB8AC3E}">
        <p14:creationId xmlns:p14="http://schemas.microsoft.com/office/powerpoint/2010/main" val="42073282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Spectrum Acquisition</a:t>
            </a:r>
            <a:endParaRPr lang="en-GB" dirty="0"/>
          </a:p>
        </p:txBody>
      </p:sp>
      <p:sp>
        <p:nvSpPr>
          <p:cNvPr id="3" name="Content Placeholder 2"/>
          <p:cNvSpPr>
            <a:spLocks noGrp="1"/>
          </p:cNvSpPr>
          <p:nvPr>
            <p:ph idx="1"/>
          </p:nvPr>
        </p:nvSpPr>
        <p:spPr>
          <a:xfrm>
            <a:off x="1143001" y="2057400"/>
            <a:ext cx="5981700" cy="4038600"/>
          </a:xfrm>
        </p:spPr>
        <p:txBody>
          <a:bodyPr/>
          <a:lstStyle/>
          <a:p>
            <a:r>
              <a:rPr lang="en-GB" dirty="0" smtClean="0"/>
              <a:t>As the </a:t>
            </a:r>
            <a:r>
              <a:rPr lang="en-GB" dirty="0" err="1" smtClean="0"/>
              <a:t>monochromators</a:t>
            </a:r>
            <a:r>
              <a:rPr lang="en-GB" dirty="0" smtClean="0"/>
              <a:t> can be computer controlled, now the software can also do spectrum acquisition</a:t>
            </a:r>
          </a:p>
          <a:p>
            <a:pPr lvl="1"/>
            <a:r>
              <a:rPr lang="en-GB" dirty="0" smtClean="0"/>
              <a:t>Repeat the same acquisition at many different wavelengths</a:t>
            </a:r>
          </a:p>
          <a:p>
            <a:r>
              <a:rPr lang="en-GB" dirty="0" smtClean="0"/>
              <a:t>To acquire a spectrum, click ‘Spectrum’</a:t>
            </a:r>
          </a:p>
          <a:p>
            <a:r>
              <a:rPr lang="en-GB" dirty="0" smtClean="0"/>
              <a:t>Enter desired wavelengths</a:t>
            </a:r>
          </a:p>
          <a:p>
            <a:r>
              <a:rPr lang="en-GB" dirty="0" smtClean="0"/>
              <a:t>If using PTI, there will be a pause to let you manually change the grating (automatic with the </a:t>
            </a:r>
            <a:r>
              <a:rPr lang="en-GB" dirty="0" err="1" smtClean="0"/>
              <a:t>Oriel</a:t>
            </a:r>
            <a:r>
              <a:rPr lang="en-GB" dirty="0" smtClean="0"/>
              <a:t>)</a:t>
            </a:r>
            <a:endParaRPr lang="en-GB" dirty="0"/>
          </a:p>
        </p:txBody>
      </p:sp>
      <p:pic>
        <p:nvPicPr>
          <p:cNvPr id="4" name="Picture 3"/>
          <p:cNvPicPr>
            <a:picLocks noChangeAspect="1"/>
          </p:cNvPicPr>
          <p:nvPr/>
        </p:nvPicPr>
        <p:blipFill rotWithShape="1">
          <a:blip r:embed="rId2"/>
          <a:srcRect l="6112" t="12459" r="71943" b="58540"/>
          <a:stretch/>
        </p:blipFill>
        <p:spPr>
          <a:xfrm>
            <a:off x="7429500" y="609600"/>
            <a:ext cx="4013200" cy="3314700"/>
          </a:xfrm>
          <a:prstGeom prst="rect">
            <a:avLst/>
          </a:prstGeom>
        </p:spPr>
      </p:pic>
      <p:pic>
        <p:nvPicPr>
          <p:cNvPr id="5" name="Picture 4"/>
          <p:cNvPicPr>
            <a:picLocks noChangeAspect="1"/>
          </p:cNvPicPr>
          <p:nvPr/>
        </p:nvPicPr>
        <p:blipFill rotWithShape="1">
          <a:blip r:embed="rId3"/>
          <a:srcRect l="78611" t="56667" r="3333" b="23111"/>
          <a:stretch/>
        </p:blipFill>
        <p:spPr>
          <a:xfrm>
            <a:off x="7785100" y="4216400"/>
            <a:ext cx="3302000" cy="2311400"/>
          </a:xfrm>
          <a:prstGeom prst="rect">
            <a:avLst/>
          </a:prstGeom>
        </p:spPr>
      </p:pic>
    </p:spTree>
    <p:extLst>
      <p:ext uri="{BB962C8B-B14F-4D97-AF65-F5344CB8AC3E}">
        <p14:creationId xmlns:p14="http://schemas.microsoft.com/office/powerpoint/2010/main" val="1250543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smtClean="0"/>
              <a:t>DAQ </a:t>
            </a:r>
            <a:endParaRPr lang="en-GB"/>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28469307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Main Modifications</a:t>
            </a:r>
            <a:endParaRPr lang="en-GB" dirty="0"/>
          </a:p>
        </p:txBody>
      </p:sp>
      <p:sp>
        <p:nvSpPr>
          <p:cNvPr id="3" name="Content Placeholder 2"/>
          <p:cNvSpPr>
            <a:spLocks noGrp="1"/>
          </p:cNvSpPr>
          <p:nvPr>
            <p:ph idx="1"/>
          </p:nvPr>
        </p:nvSpPr>
        <p:spPr/>
        <p:txBody>
          <a:bodyPr/>
          <a:lstStyle/>
          <a:p>
            <a:r>
              <a:rPr lang="en-GB" dirty="0" smtClean="0"/>
              <a:t>Add options to be able to run a USB-6251 (</a:t>
            </a:r>
            <a:r>
              <a:rPr lang="en-GB" dirty="0" err="1" smtClean="0"/>
              <a:t>analog</a:t>
            </a:r>
            <a:r>
              <a:rPr lang="en-GB" dirty="0" smtClean="0"/>
              <a:t> trigger, 1.25 </a:t>
            </a:r>
            <a:r>
              <a:rPr lang="en-GB" dirty="0" err="1" smtClean="0"/>
              <a:t>Msamples</a:t>
            </a:r>
            <a:r>
              <a:rPr lang="en-GB" dirty="0" smtClean="0"/>
              <a:t>/s) or a USB-6221 (digital trigger, 250 </a:t>
            </a:r>
            <a:r>
              <a:rPr lang="en-GB" dirty="0" err="1" smtClean="0"/>
              <a:t>ksamples</a:t>
            </a:r>
            <a:r>
              <a:rPr lang="en-GB" dirty="0" smtClean="0"/>
              <a:t>/s) </a:t>
            </a:r>
          </a:p>
          <a:p>
            <a:r>
              <a:rPr lang="en-GB" dirty="0" smtClean="0"/>
              <a:t>Averaging of samples now possible (sometimes called oversampling and decimating)</a:t>
            </a:r>
          </a:p>
          <a:p>
            <a:r>
              <a:rPr lang="en-GB" dirty="0" smtClean="0"/>
              <a:t>Make digital filtering options more intuitive</a:t>
            </a:r>
          </a:p>
          <a:p>
            <a:r>
              <a:rPr lang="en-GB" dirty="0" smtClean="0"/>
              <a:t>DAQ acquisition now has a constant 1% of points as the </a:t>
            </a:r>
            <a:r>
              <a:rPr lang="en-GB" dirty="0" err="1" smtClean="0"/>
              <a:t>pretrigger</a:t>
            </a:r>
            <a:r>
              <a:rPr lang="en-GB" dirty="0" smtClean="0"/>
              <a:t>, and calculates the background level from the earliest 75% of these </a:t>
            </a:r>
            <a:r>
              <a:rPr lang="en-GB" dirty="0" err="1" smtClean="0"/>
              <a:t>pretrigger</a:t>
            </a:r>
            <a:r>
              <a:rPr lang="en-GB" dirty="0" smtClean="0"/>
              <a:t> points (0.75% </a:t>
            </a:r>
            <a:r>
              <a:rPr lang="en-GB" dirty="0"/>
              <a:t>of </a:t>
            </a:r>
            <a:r>
              <a:rPr lang="en-GB" dirty="0" smtClean="0"/>
              <a:t>total points)</a:t>
            </a:r>
          </a:p>
        </p:txBody>
      </p:sp>
    </p:spTree>
    <p:extLst>
      <p:ext uri="{BB962C8B-B14F-4D97-AF65-F5344CB8AC3E}">
        <p14:creationId xmlns:p14="http://schemas.microsoft.com/office/powerpoint/2010/main" val="1217484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DAQ Settings</a:t>
            </a:r>
            <a:endParaRPr lang="en-GB" dirty="0"/>
          </a:p>
        </p:txBody>
      </p:sp>
      <p:sp>
        <p:nvSpPr>
          <p:cNvPr id="6" name="Content Placeholder 5"/>
          <p:cNvSpPr>
            <a:spLocks noGrp="1"/>
          </p:cNvSpPr>
          <p:nvPr>
            <p:ph idx="1"/>
          </p:nvPr>
        </p:nvSpPr>
        <p:spPr>
          <a:xfrm>
            <a:off x="1143000" y="2057400"/>
            <a:ext cx="6772275" cy="4038600"/>
          </a:xfrm>
        </p:spPr>
        <p:txBody>
          <a:bodyPr>
            <a:normAutofit lnSpcReduction="10000"/>
          </a:bodyPr>
          <a:lstStyle/>
          <a:p>
            <a:pPr marL="502920" indent="-457200">
              <a:buFont typeface="+mj-lt"/>
              <a:buAutoNum type="arabicPeriod"/>
            </a:pPr>
            <a:r>
              <a:rPr lang="en-GB" dirty="0" smtClean="0"/>
              <a:t>Choose the device and input channel of your DAQ card from the dropdown menu(typically Dev1/ai0 or Dev2/ai0)</a:t>
            </a:r>
          </a:p>
          <a:p>
            <a:pPr marL="502920" indent="-457200">
              <a:buFont typeface="+mj-lt"/>
              <a:buAutoNum type="arabicPeriod"/>
            </a:pPr>
            <a:r>
              <a:rPr lang="en-GB" dirty="0" smtClean="0"/>
              <a:t>For USB-6251 only, chose the trigger level</a:t>
            </a:r>
          </a:p>
          <a:p>
            <a:pPr lvl="1"/>
            <a:r>
              <a:rPr lang="en-GB" dirty="0" smtClean="0"/>
              <a:t>*USB-6221 only accepts digital triggers, for which the signal should be &gt; 2V to reliably trigger</a:t>
            </a:r>
          </a:p>
          <a:p>
            <a:pPr marL="502920" indent="-457200">
              <a:buFont typeface="+mj-lt"/>
              <a:buAutoNum type="arabicPeriod"/>
            </a:pPr>
            <a:r>
              <a:rPr lang="en-GB" dirty="0" smtClean="0"/>
              <a:t>Length of DAQ acquisition</a:t>
            </a:r>
          </a:p>
          <a:p>
            <a:pPr marL="502920" indent="-457200">
              <a:buFont typeface="+mj-lt"/>
              <a:buAutoNum type="arabicPeriod"/>
            </a:pPr>
            <a:r>
              <a:rPr lang="en-GB" dirty="0" smtClean="0"/>
              <a:t>Sampling rate of DAQ cards (should be kept to max)</a:t>
            </a:r>
          </a:p>
          <a:p>
            <a:pPr marL="502920" indent="-457200">
              <a:buFont typeface="+mj-lt"/>
              <a:buAutoNum type="arabicPeriod"/>
            </a:pPr>
            <a:r>
              <a:rPr lang="en-GB" dirty="0" smtClean="0"/>
              <a:t>How many samples are averaged together to make 1 outputted data point (final time between data points will be DAQ </a:t>
            </a:r>
            <a:r>
              <a:rPr lang="en-GB" dirty="0" err="1" smtClean="0"/>
              <a:t>dt</a:t>
            </a:r>
            <a:r>
              <a:rPr lang="en-GB" dirty="0" smtClean="0"/>
              <a:t> x DAQ </a:t>
            </a:r>
            <a:r>
              <a:rPr lang="en-GB" dirty="0" err="1" smtClean="0"/>
              <a:t>avg</a:t>
            </a:r>
            <a:r>
              <a:rPr lang="en-GB" dirty="0" smtClean="0"/>
              <a:t> number of points)</a:t>
            </a:r>
          </a:p>
        </p:txBody>
      </p:sp>
      <p:pic>
        <p:nvPicPr>
          <p:cNvPr id="7" name="Content Placeholder 3"/>
          <p:cNvPicPr>
            <a:picLocks noChangeAspect="1"/>
          </p:cNvPicPr>
          <p:nvPr/>
        </p:nvPicPr>
        <p:blipFill rotWithShape="1">
          <a:blip r:embed="rId2"/>
          <a:srcRect l="6331" t="37736" r="62124" b="4717"/>
          <a:stretch/>
        </p:blipFill>
        <p:spPr>
          <a:xfrm>
            <a:off x="7915275" y="1965960"/>
            <a:ext cx="3934684" cy="4486275"/>
          </a:xfrm>
          <a:prstGeom prst="rect">
            <a:avLst/>
          </a:prstGeom>
        </p:spPr>
      </p:pic>
      <p:sp>
        <p:nvSpPr>
          <p:cNvPr id="9" name="Oval 8"/>
          <p:cNvSpPr/>
          <p:nvPr/>
        </p:nvSpPr>
        <p:spPr>
          <a:xfrm>
            <a:off x="8029575" y="27717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8029575" y="310515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8029575" y="33985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8029575" y="371094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8029575" y="40671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4" name="Oval 13"/>
          <p:cNvSpPr/>
          <p:nvPr/>
        </p:nvSpPr>
        <p:spPr>
          <a:xfrm>
            <a:off x="8029575" y="4422457"/>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
        <p:nvSpPr>
          <p:cNvPr id="17" name="Oval 16"/>
          <p:cNvSpPr/>
          <p:nvPr/>
        </p:nvSpPr>
        <p:spPr>
          <a:xfrm>
            <a:off x="9511142" y="318897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18" name="Oval 17"/>
          <p:cNvSpPr/>
          <p:nvPr/>
        </p:nvSpPr>
        <p:spPr>
          <a:xfrm>
            <a:off x="10466667" y="297180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8</a:t>
            </a:r>
            <a:endParaRPr lang="en-GB" dirty="0">
              <a:solidFill>
                <a:schemeClr val="tx1"/>
              </a:solidFill>
            </a:endParaRPr>
          </a:p>
        </p:txBody>
      </p:sp>
      <p:sp>
        <p:nvSpPr>
          <p:cNvPr id="19" name="Oval 18"/>
          <p:cNvSpPr/>
          <p:nvPr/>
        </p:nvSpPr>
        <p:spPr>
          <a:xfrm>
            <a:off x="10894695" y="48291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9</a:t>
            </a:r>
            <a:endParaRPr lang="en-GB" dirty="0">
              <a:solidFill>
                <a:schemeClr val="tx1"/>
              </a:solidFill>
            </a:endParaRPr>
          </a:p>
        </p:txBody>
      </p:sp>
    </p:spTree>
    <p:extLst>
      <p:ext uri="{BB962C8B-B14F-4D97-AF65-F5344CB8AC3E}">
        <p14:creationId xmlns:p14="http://schemas.microsoft.com/office/powerpoint/2010/main" val="4061467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Software Versions</a:t>
            </a:r>
            <a:endParaRPr lang="en-GB" dirty="0"/>
          </a:p>
        </p:txBody>
      </p:sp>
      <p:sp>
        <p:nvSpPr>
          <p:cNvPr id="3" name="Content Placeholder 2"/>
          <p:cNvSpPr>
            <a:spLocks noGrp="1"/>
          </p:cNvSpPr>
          <p:nvPr>
            <p:ph idx="1"/>
          </p:nvPr>
        </p:nvSpPr>
        <p:spPr/>
        <p:txBody>
          <a:bodyPr/>
          <a:lstStyle/>
          <a:p>
            <a:r>
              <a:rPr lang="en-GB" dirty="0" smtClean="0"/>
              <a:t>Original </a:t>
            </a:r>
            <a:r>
              <a:rPr lang="en-GB" dirty="0"/>
              <a:t>version taken as </a:t>
            </a:r>
            <a:r>
              <a:rPr lang="en-GB" dirty="0" smtClean="0"/>
              <a:t>‘Measure </a:t>
            </a:r>
            <a:r>
              <a:rPr lang="en-GB" dirty="0"/>
              <a:t>2 </a:t>
            </a:r>
            <a:r>
              <a:rPr lang="en-GB" dirty="0" smtClean="0"/>
              <a:t>channels_v6.vi’</a:t>
            </a:r>
          </a:p>
          <a:p>
            <a:r>
              <a:rPr lang="en-GB" dirty="0" smtClean="0"/>
              <a:t>Working version for any TAS system that has a scope (DPO3012, DPO2012B, TDS3012C) and a DAQ card (NI-6211, NI-6251) is called ‘RG TAS Software V*’</a:t>
            </a:r>
          </a:p>
          <a:p>
            <a:r>
              <a:rPr lang="en-GB" dirty="0" smtClean="0"/>
              <a:t>As of November 25</a:t>
            </a:r>
            <a:r>
              <a:rPr lang="en-GB" baseline="30000" dirty="0" smtClean="0"/>
              <a:t>th</a:t>
            </a:r>
            <a:r>
              <a:rPr lang="en-GB" dirty="0" smtClean="0"/>
              <a:t> 2015, the version number is 2b</a:t>
            </a:r>
          </a:p>
        </p:txBody>
      </p:sp>
    </p:spTree>
    <p:extLst>
      <p:ext uri="{BB962C8B-B14F-4D97-AF65-F5344CB8AC3E}">
        <p14:creationId xmlns:p14="http://schemas.microsoft.com/office/powerpoint/2010/main" val="1779187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DAQ Settings</a:t>
            </a:r>
            <a:endParaRPr lang="en-GB" dirty="0"/>
          </a:p>
        </p:txBody>
      </p:sp>
      <p:sp>
        <p:nvSpPr>
          <p:cNvPr id="6" name="Content Placeholder 5"/>
          <p:cNvSpPr>
            <a:spLocks noGrp="1"/>
          </p:cNvSpPr>
          <p:nvPr>
            <p:ph idx="1"/>
          </p:nvPr>
        </p:nvSpPr>
        <p:spPr>
          <a:xfrm>
            <a:off x="1143000" y="2057400"/>
            <a:ext cx="6772275" cy="4038600"/>
          </a:xfrm>
        </p:spPr>
        <p:txBody>
          <a:bodyPr>
            <a:normAutofit/>
          </a:bodyPr>
          <a:lstStyle/>
          <a:p>
            <a:pPr marL="502920" indent="-457200">
              <a:buFont typeface="+mj-lt"/>
              <a:buAutoNum type="arabicPeriod" startAt="6"/>
            </a:pPr>
            <a:r>
              <a:rPr lang="en-GB" dirty="0" smtClean="0"/>
              <a:t>Voltage of background light from a standard as measured by the DAQ. Use BaSO4 as a 98% standard</a:t>
            </a:r>
          </a:p>
          <a:p>
            <a:pPr marL="274320" lvl="1" indent="0">
              <a:buNone/>
            </a:pPr>
            <a:r>
              <a:rPr lang="en-GB" dirty="0" smtClean="0"/>
              <a:t>* Only used in </a:t>
            </a:r>
            <a:r>
              <a:rPr lang="en-GB" dirty="0" err="1" smtClean="0"/>
              <a:t>Kubelka-Munk</a:t>
            </a:r>
            <a:r>
              <a:rPr lang="en-GB" dirty="0" smtClean="0"/>
              <a:t> analyses</a:t>
            </a:r>
          </a:p>
          <a:p>
            <a:pPr marL="502920" indent="-457200">
              <a:buFont typeface="+mj-lt"/>
              <a:buAutoNum type="arabicPeriod" startAt="6"/>
            </a:pPr>
            <a:r>
              <a:rPr lang="en-GB" dirty="0" smtClean="0"/>
              <a:t>Choose the DAQ card on your system (controls trigger settings in RG DAQ with trigger.vi sub vi)</a:t>
            </a:r>
          </a:p>
          <a:p>
            <a:pPr marL="502920" indent="-457200">
              <a:buFont typeface="+mj-lt"/>
              <a:buAutoNum type="arabicPeriod" startAt="6"/>
            </a:pPr>
            <a:r>
              <a:rPr lang="en-GB" dirty="0" smtClean="0"/>
              <a:t>Showing calculated values of a few parameters</a:t>
            </a:r>
          </a:p>
          <a:p>
            <a:pPr marL="502920" indent="-457200">
              <a:buFont typeface="+mj-lt"/>
              <a:buAutoNum type="arabicPeriod" startAt="6"/>
            </a:pPr>
            <a:r>
              <a:rPr lang="en-GB" dirty="0" smtClean="0"/>
              <a:t>Digital filtering. Toggle on and off with switch, change parameters. Low pass frequencies must be higher than 2 times the original sampling rate</a:t>
            </a:r>
          </a:p>
        </p:txBody>
      </p:sp>
      <p:pic>
        <p:nvPicPr>
          <p:cNvPr id="7" name="Content Placeholder 3"/>
          <p:cNvPicPr>
            <a:picLocks noChangeAspect="1"/>
          </p:cNvPicPr>
          <p:nvPr/>
        </p:nvPicPr>
        <p:blipFill rotWithShape="1">
          <a:blip r:embed="rId2"/>
          <a:srcRect l="6331" t="37736" r="62124" b="4717"/>
          <a:stretch/>
        </p:blipFill>
        <p:spPr>
          <a:xfrm>
            <a:off x="7915275" y="1965960"/>
            <a:ext cx="3934684" cy="4486275"/>
          </a:xfrm>
          <a:prstGeom prst="rect">
            <a:avLst/>
          </a:prstGeom>
        </p:spPr>
      </p:pic>
      <p:sp>
        <p:nvSpPr>
          <p:cNvPr id="9" name="Oval 8"/>
          <p:cNvSpPr/>
          <p:nvPr/>
        </p:nvSpPr>
        <p:spPr>
          <a:xfrm>
            <a:off x="8029575" y="27717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8029575" y="310515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8029575" y="33985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8029575" y="371094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8029575" y="40671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4" name="Oval 13"/>
          <p:cNvSpPr/>
          <p:nvPr/>
        </p:nvSpPr>
        <p:spPr>
          <a:xfrm>
            <a:off x="8029575" y="4422457"/>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
        <p:nvSpPr>
          <p:cNvPr id="17" name="Oval 16"/>
          <p:cNvSpPr/>
          <p:nvPr/>
        </p:nvSpPr>
        <p:spPr>
          <a:xfrm>
            <a:off x="9511142" y="318897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18" name="Oval 17"/>
          <p:cNvSpPr/>
          <p:nvPr/>
        </p:nvSpPr>
        <p:spPr>
          <a:xfrm>
            <a:off x="10466667" y="297180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8</a:t>
            </a:r>
            <a:endParaRPr lang="en-GB" dirty="0">
              <a:solidFill>
                <a:schemeClr val="tx1"/>
              </a:solidFill>
            </a:endParaRPr>
          </a:p>
        </p:txBody>
      </p:sp>
      <p:sp>
        <p:nvSpPr>
          <p:cNvPr id="19" name="Oval 18"/>
          <p:cNvSpPr/>
          <p:nvPr/>
        </p:nvSpPr>
        <p:spPr>
          <a:xfrm>
            <a:off x="10894695" y="48291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9</a:t>
            </a:r>
            <a:endParaRPr lang="en-GB" dirty="0">
              <a:solidFill>
                <a:schemeClr val="tx1"/>
              </a:solidFill>
            </a:endParaRPr>
          </a:p>
        </p:txBody>
      </p:sp>
    </p:spTree>
    <p:extLst>
      <p:ext uri="{BB962C8B-B14F-4D97-AF65-F5344CB8AC3E}">
        <p14:creationId xmlns:p14="http://schemas.microsoft.com/office/powerpoint/2010/main" val="155956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Scope</a:t>
            </a:r>
            <a:endParaRPr lang="en-GB" dirty="0"/>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889660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Main Modifications</a:t>
            </a:r>
            <a:endParaRPr lang="en-GB" dirty="0"/>
          </a:p>
        </p:txBody>
      </p:sp>
      <p:sp>
        <p:nvSpPr>
          <p:cNvPr id="3" name="Content Placeholder 2"/>
          <p:cNvSpPr>
            <a:spLocks noGrp="1"/>
          </p:cNvSpPr>
          <p:nvPr>
            <p:ph idx="1"/>
          </p:nvPr>
        </p:nvSpPr>
        <p:spPr/>
        <p:txBody>
          <a:bodyPr/>
          <a:lstStyle/>
          <a:p>
            <a:r>
              <a:rPr lang="en-GB" dirty="0" smtClean="0"/>
              <a:t>Add options so that different scope models (DPO3012, DPO2012B, TDS3012C) can be used by same software</a:t>
            </a:r>
          </a:p>
          <a:p>
            <a:r>
              <a:rPr lang="en-GB" dirty="0" smtClean="0"/>
              <a:t>Take advantage of better scope capabilities by either using </a:t>
            </a:r>
            <a:r>
              <a:rPr lang="en-GB" dirty="0" err="1" smtClean="0"/>
              <a:t>HiRes</a:t>
            </a:r>
            <a:r>
              <a:rPr lang="en-GB" dirty="0" smtClean="0"/>
              <a:t> mode or oversampling (taking 1 M points for example)</a:t>
            </a:r>
          </a:p>
          <a:p>
            <a:endParaRPr lang="en-GB" dirty="0"/>
          </a:p>
        </p:txBody>
      </p:sp>
    </p:spTree>
    <p:extLst>
      <p:ext uri="{BB962C8B-B14F-4D97-AF65-F5344CB8AC3E}">
        <p14:creationId xmlns:p14="http://schemas.microsoft.com/office/powerpoint/2010/main" val="26387903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6666" t="37806" r="62850" b="4645"/>
          <a:stretch/>
        </p:blipFill>
        <p:spPr>
          <a:xfrm>
            <a:off x="7915275" y="1743076"/>
            <a:ext cx="3991170" cy="4709160"/>
          </a:xfrm>
          <a:prstGeom prst="rect">
            <a:avLst/>
          </a:prstGeom>
        </p:spPr>
      </p:pic>
      <p:sp>
        <p:nvSpPr>
          <p:cNvPr id="2" name="Title 1"/>
          <p:cNvSpPr>
            <a:spLocks noGrp="1"/>
          </p:cNvSpPr>
          <p:nvPr>
            <p:ph type="title"/>
          </p:nvPr>
        </p:nvSpPr>
        <p:spPr/>
        <p:txBody>
          <a:bodyPr/>
          <a:lstStyle/>
          <a:p>
            <a:r>
              <a:rPr lang="en-GB" dirty="0" smtClean="0"/>
              <a:t>Scope 1 Settings</a:t>
            </a:r>
            <a:endParaRPr lang="en-GB" dirty="0"/>
          </a:p>
        </p:txBody>
      </p:sp>
      <p:sp>
        <p:nvSpPr>
          <p:cNvPr id="6" name="Content Placeholder 5"/>
          <p:cNvSpPr>
            <a:spLocks noGrp="1"/>
          </p:cNvSpPr>
          <p:nvPr>
            <p:ph idx="1"/>
          </p:nvPr>
        </p:nvSpPr>
        <p:spPr>
          <a:xfrm>
            <a:off x="1143000" y="2057400"/>
            <a:ext cx="6772275" cy="4038600"/>
          </a:xfrm>
        </p:spPr>
        <p:txBody>
          <a:bodyPr>
            <a:normAutofit lnSpcReduction="10000"/>
          </a:bodyPr>
          <a:lstStyle/>
          <a:p>
            <a:pPr marL="502920" indent="-457200">
              <a:buFont typeface="+mj-lt"/>
              <a:buAutoNum type="arabicPeriod"/>
            </a:pPr>
            <a:r>
              <a:rPr lang="en-GB" dirty="0" smtClean="0"/>
              <a:t>Number of data points the scope acquires</a:t>
            </a:r>
          </a:p>
          <a:p>
            <a:pPr marL="502920" indent="-457200">
              <a:buFont typeface="+mj-lt"/>
              <a:buAutoNum type="arabicPeriod"/>
            </a:pPr>
            <a:r>
              <a:rPr lang="en-GB" dirty="0" smtClean="0"/>
              <a:t>How many data points to average together (ex. DPO2012B, acquire 1M points, average 100 together = 10k points final output). </a:t>
            </a:r>
          </a:p>
          <a:p>
            <a:pPr marL="502920" indent="-457200">
              <a:buFont typeface="+mj-lt"/>
              <a:buAutoNum type="arabicPeriod"/>
            </a:pPr>
            <a:r>
              <a:rPr lang="en-GB" dirty="0" smtClean="0"/>
              <a:t>Acquisition mode (Sample, Envelope, Hi Res, Average)</a:t>
            </a:r>
          </a:p>
          <a:p>
            <a:pPr marL="502920" indent="-457200">
              <a:buFont typeface="+mj-lt"/>
              <a:buAutoNum type="arabicPeriod"/>
            </a:pPr>
            <a:r>
              <a:rPr lang="en-GB" dirty="0" smtClean="0"/>
              <a:t>Only set other than 1 if you choose average as acquisition mode (in this case, how many acquisitions to average on the scope before transfer to computer)</a:t>
            </a:r>
          </a:p>
          <a:p>
            <a:pPr marL="502920" indent="-457200">
              <a:buFont typeface="+mj-lt"/>
              <a:buAutoNum type="arabicPeriod"/>
            </a:pPr>
            <a:r>
              <a:rPr lang="en-GB" dirty="0" smtClean="0"/>
              <a:t>Toggle on if using TDS model scope (changes some of the programming commands used)</a:t>
            </a:r>
          </a:p>
        </p:txBody>
      </p:sp>
      <p:sp>
        <p:nvSpPr>
          <p:cNvPr id="9" name="Oval 8"/>
          <p:cNvSpPr/>
          <p:nvPr/>
        </p:nvSpPr>
        <p:spPr>
          <a:xfrm>
            <a:off x="8589383" y="231076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8575525" y="2794158"/>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10951845" y="231076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10951845" y="27889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9237345" y="336232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Tree>
    <p:extLst>
      <p:ext uri="{BB962C8B-B14F-4D97-AF65-F5344CB8AC3E}">
        <p14:creationId xmlns:p14="http://schemas.microsoft.com/office/powerpoint/2010/main" val="1043286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2"/>
          <a:srcRect l="6529" t="11848" r="56840" b="70347"/>
          <a:stretch/>
        </p:blipFill>
        <p:spPr>
          <a:xfrm>
            <a:off x="1099696" y="351204"/>
            <a:ext cx="9992609" cy="1655827"/>
          </a:xfrm>
          <a:prstGeom prst="rect">
            <a:avLst/>
          </a:prstGeom>
        </p:spPr>
      </p:pic>
      <p:pic>
        <p:nvPicPr>
          <p:cNvPr id="10" name="Content Placeholder 7"/>
          <p:cNvPicPr>
            <a:picLocks noChangeAspect="1"/>
          </p:cNvPicPr>
          <p:nvPr/>
        </p:nvPicPr>
        <p:blipFill rotWithShape="1">
          <a:blip r:embed="rId2"/>
          <a:srcRect l="6529" t="38041" r="56840" b="14479"/>
          <a:stretch/>
        </p:blipFill>
        <p:spPr>
          <a:xfrm>
            <a:off x="1099696" y="2007031"/>
            <a:ext cx="9992609" cy="4415541"/>
          </a:xfrm>
          <a:prstGeom prst="rect">
            <a:avLst/>
          </a:prstGeom>
        </p:spPr>
      </p:pic>
    </p:spTree>
    <p:extLst>
      <p:ext uri="{BB962C8B-B14F-4D97-AF65-F5344CB8AC3E}">
        <p14:creationId xmlns:p14="http://schemas.microsoft.com/office/powerpoint/2010/main" val="251483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6713" t="37930" r="63424" b="5297"/>
          <a:stretch/>
        </p:blipFill>
        <p:spPr>
          <a:xfrm>
            <a:off x="7915275" y="1126331"/>
            <a:ext cx="3988310" cy="4738688"/>
          </a:xfrm>
          <a:prstGeom prst="rect">
            <a:avLst/>
          </a:prstGeom>
        </p:spPr>
      </p:pic>
      <p:sp>
        <p:nvSpPr>
          <p:cNvPr id="2" name="Title 1"/>
          <p:cNvSpPr>
            <a:spLocks noGrp="1"/>
          </p:cNvSpPr>
          <p:nvPr>
            <p:ph type="title"/>
          </p:nvPr>
        </p:nvSpPr>
        <p:spPr/>
        <p:txBody>
          <a:bodyPr/>
          <a:lstStyle/>
          <a:p>
            <a:r>
              <a:rPr lang="en-GB" dirty="0" smtClean="0"/>
              <a:t>Scope 2 Settings</a:t>
            </a:r>
            <a:endParaRPr lang="en-GB" dirty="0"/>
          </a:p>
        </p:txBody>
      </p:sp>
      <p:sp>
        <p:nvSpPr>
          <p:cNvPr id="6" name="Content Placeholder 5"/>
          <p:cNvSpPr>
            <a:spLocks noGrp="1"/>
          </p:cNvSpPr>
          <p:nvPr>
            <p:ph idx="1"/>
          </p:nvPr>
        </p:nvSpPr>
        <p:spPr>
          <a:xfrm>
            <a:off x="1143000" y="2057400"/>
            <a:ext cx="6772275" cy="4038600"/>
          </a:xfrm>
        </p:spPr>
        <p:txBody>
          <a:bodyPr>
            <a:normAutofit lnSpcReduction="10000"/>
          </a:bodyPr>
          <a:lstStyle/>
          <a:p>
            <a:pPr marL="502920" indent="-457200">
              <a:buFont typeface="+mj-lt"/>
              <a:buAutoNum type="arabicPeriod"/>
            </a:pPr>
            <a:r>
              <a:rPr lang="en-GB" dirty="0" smtClean="0"/>
              <a:t>Address of scope</a:t>
            </a:r>
          </a:p>
          <a:p>
            <a:pPr marL="502920" indent="-457200">
              <a:buFont typeface="+mj-lt"/>
              <a:buAutoNum type="arabicPeriod"/>
            </a:pPr>
            <a:r>
              <a:rPr lang="en-GB" dirty="0" smtClean="0"/>
              <a:t>Time per division on scope X axis</a:t>
            </a:r>
          </a:p>
          <a:p>
            <a:pPr marL="502920" indent="-457200">
              <a:buFont typeface="+mj-lt"/>
              <a:buAutoNum type="arabicPeriod"/>
            </a:pPr>
            <a:r>
              <a:rPr lang="en-GB" dirty="0" smtClean="0"/>
              <a:t>Maximum amount of time the scope will wait to finish an operation before an error occurs</a:t>
            </a:r>
          </a:p>
          <a:p>
            <a:pPr marL="502920" indent="-457200">
              <a:buFont typeface="+mj-lt"/>
              <a:buAutoNum type="arabicPeriod"/>
            </a:pPr>
            <a:r>
              <a:rPr lang="en-GB" dirty="0" smtClean="0"/>
              <a:t>Optical data channel</a:t>
            </a:r>
          </a:p>
          <a:p>
            <a:pPr marL="502920" indent="-457200">
              <a:buFont typeface="+mj-lt"/>
              <a:buAutoNum type="arabicPeriod"/>
            </a:pPr>
            <a:r>
              <a:rPr lang="en-GB" dirty="0" smtClean="0"/>
              <a:t>Electrical data channel</a:t>
            </a:r>
          </a:p>
          <a:p>
            <a:pPr marL="502920" indent="-457200">
              <a:buFont typeface="+mj-lt"/>
              <a:buAutoNum type="arabicPeriod"/>
            </a:pPr>
            <a:r>
              <a:rPr lang="en-GB" dirty="0" smtClean="0"/>
              <a:t>Trigger channel</a:t>
            </a:r>
          </a:p>
          <a:p>
            <a:pPr marL="502920" indent="-457200">
              <a:buFont typeface="+mj-lt"/>
              <a:buAutoNum type="arabicPeriod"/>
            </a:pPr>
            <a:r>
              <a:rPr lang="en-GB" dirty="0" smtClean="0"/>
              <a:t>Indicates how many times data will transfer from scope to computer (= number of averages/averages on scope)</a:t>
            </a:r>
          </a:p>
        </p:txBody>
      </p:sp>
      <p:sp>
        <p:nvSpPr>
          <p:cNvPr id="9" name="Oval 8"/>
          <p:cNvSpPr/>
          <p:nvPr/>
        </p:nvSpPr>
        <p:spPr>
          <a:xfrm>
            <a:off x="7915275"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10118575" y="148780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11337227"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8989695" y="21031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10164295" y="206073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4" name="Oval 13"/>
          <p:cNvSpPr/>
          <p:nvPr/>
        </p:nvSpPr>
        <p:spPr>
          <a:xfrm>
            <a:off x="11461052" y="209359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
        <p:nvSpPr>
          <p:cNvPr id="15" name="Oval 14"/>
          <p:cNvSpPr/>
          <p:nvPr/>
        </p:nvSpPr>
        <p:spPr>
          <a:xfrm>
            <a:off x="8668310" y="273177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16" name="Oval 15"/>
          <p:cNvSpPr/>
          <p:nvPr/>
        </p:nvSpPr>
        <p:spPr>
          <a:xfrm>
            <a:off x="10285947" y="267271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8</a:t>
            </a:r>
            <a:endParaRPr lang="en-GB" dirty="0">
              <a:solidFill>
                <a:schemeClr val="tx1"/>
              </a:solidFill>
            </a:endParaRPr>
          </a:p>
        </p:txBody>
      </p:sp>
      <p:sp>
        <p:nvSpPr>
          <p:cNvPr id="17" name="Oval 16"/>
          <p:cNvSpPr/>
          <p:nvPr/>
        </p:nvSpPr>
        <p:spPr>
          <a:xfrm>
            <a:off x="11269499" y="266652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9</a:t>
            </a:r>
            <a:endParaRPr lang="en-GB" dirty="0">
              <a:solidFill>
                <a:schemeClr val="tx1"/>
              </a:solidFill>
            </a:endParaRPr>
          </a:p>
        </p:txBody>
      </p:sp>
      <p:sp>
        <p:nvSpPr>
          <p:cNvPr id="18" name="Oval 17"/>
          <p:cNvSpPr/>
          <p:nvPr/>
        </p:nvSpPr>
        <p:spPr>
          <a:xfrm>
            <a:off x="11213401" y="331660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10</a:t>
            </a:r>
            <a:endParaRPr lang="en-GB" dirty="0">
              <a:solidFill>
                <a:schemeClr val="tx1"/>
              </a:solidFill>
            </a:endParaRPr>
          </a:p>
        </p:txBody>
      </p:sp>
      <p:sp>
        <p:nvSpPr>
          <p:cNvPr id="19" name="Oval 18"/>
          <p:cNvSpPr/>
          <p:nvPr/>
        </p:nvSpPr>
        <p:spPr>
          <a:xfrm>
            <a:off x="11213401" y="369998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11</a:t>
            </a:r>
            <a:endParaRPr lang="en-GB" dirty="0">
              <a:solidFill>
                <a:schemeClr val="tx1"/>
              </a:solidFill>
            </a:endParaRPr>
          </a:p>
        </p:txBody>
      </p:sp>
      <p:sp>
        <p:nvSpPr>
          <p:cNvPr id="20" name="Oval 19"/>
          <p:cNvSpPr/>
          <p:nvPr/>
        </p:nvSpPr>
        <p:spPr>
          <a:xfrm>
            <a:off x="11213401" y="3979307"/>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12</a:t>
            </a:r>
            <a:endParaRPr lang="en-GB" dirty="0">
              <a:solidFill>
                <a:schemeClr val="tx1"/>
              </a:solidFill>
            </a:endParaRPr>
          </a:p>
        </p:txBody>
      </p:sp>
      <p:sp>
        <p:nvSpPr>
          <p:cNvPr id="21" name="Oval 20"/>
          <p:cNvSpPr/>
          <p:nvPr/>
        </p:nvSpPr>
        <p:spPr>
          <a:xfrm>
            <a:off x="11213401" y="440626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13</a:t>
            </a:r>
            <a:endParaRPr lang="en-GB" dirty="0">
              <a:solidFill>
                <a:schemeClr val="tx1"/>
              </a:solidFill>
            </a:endParaRPr>
          </a:p>
        </p:txBody>
      </p:sp>
      <p:sp>
        <p:nvSpPr>
          <p:cNvPr id="22" name="Oval 21"/>
          <p:cNvSpPr/>
          <p:nvPr/>
        </p:nvSpPr>
        <p:spPr>
          <a:xfrm>
            <a:off x="11207586" y="4699873"/>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14</a:t>
            </a:r>
            <a:endParaRPr lang="en-GB" dirty="0">
              <a:solidFill>
                <a:schemeClr val="tx1"/>
              </a:solidFill>
            </a:endParaRPr>
          </a:p>
        </p:txBody>
      </p:sp>
      <p:sp>
        <p:nvSpPr>
          <p:cNvPr id="23" name="Oval 22"/>
          <p:cNvSpPr/>
          <p:nvPr/>
        </p:nvSpPr>
        <p:spPr>
          <a:xfrm>
            <a:off x="11207586" y="505634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15</a:t>
            </a:r>
            <a:endParaRPr lang="en-GB" dirty="0">
              <a:solidFill>
                <a:schemeClr val="tx1"/>
              </a:solidFill>
            </a:endParaRPr>
          </a:p>
        </p:txBody>
      </p:sp>
      <p:sp>
        <p:nvSpPr>
          <p:cNvPr id="24" name="Oval 23"/>
          <p:cNvSpPr/>
          <p:nvPr/>
        </p:nvSpPr>
        <p:spPr>
          <a:xfrm>
            <a:off x="11210063" y="5406152"/>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16</a:t>
            </a:r>
            <a:endParaRPr lang="en-GB" dirty="0">
              <a:solidFill>
                <a:schemeClr val="tx1"/>
              </a:solidFill>
            </a:endParaRPr>
          </a:p>
        </p:txBody>
      </p:sp>
    </p:spTree>
    <p:extLst>
      <p:ext uri="{BB962C8B-B14F-4D97-AF65-F5344CB8AC3E}">
        <p14:creationId xmlns:p14="http://schemas.microsoft.com/office/powerpoint/2010/main" val="42515148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6713" t="37930" r="63424" b="5297"/>
          <a:stretch/>
        </p:blipFill>
        <p:spPr>
          <a:xfrm>
            <a:off x="7915275" y="1126331"/>
            <a:ext cx="3988310" cy="4738688"/>
          </a:xfrm>
          <a:prstGeom prst="rect">
            <a:avLst/>
          </a:prstGeom>
        </p:spPr>
      </p:pic>
      <p:sp>
        <p:nvSpPr>
          <p:cNvPr id="2" name="Title 1"/>
          <p:cNvSpPr>
            <a:spLocks noGrp="1"/>
          </p:cNvSpPr>
          <p:nvPr>
            <p:ph type="title"/>
          </p:nvPr>
        </p:nvSpPr>
        <p:spPr/>
        <p:txBody>
          <a:bodyPr/>
          <a:lstStyle/>
          <a:p>
            <a:r>
              <a:rPr lang="en-GB" dirty="0" smtClean="0"/>
              <a:t>Scope 2 Settings</a:t>
            </a:r>
            <a:endParaRPr lang="en-GB" dirty="0"/>
          </a:p>
        </p:txBody>
      </p:sp>
      <p:sp>
        <p:nvSpPr>
          <p:cNvPr id="6" name="Content Placeholder 5"/>
          <p:cNvSpPr>
            <a:spLocks noGrp="1"/>
          </p:cNvSpPr>
          <p:nvPr>
            <p:ph idx="1"/>
          </p:nvPr>
        </p:nvSpPr>
        <p:spPr>
          <a:xfrm>
            <a:off x="1143000" y="2057400"/>
            <a:ext cx="6772275" cy="4038600"/>
          </a:xfrm>
        </p:spPr>
        <p:txBody>
          <a:bodyPr>
            <a:normAutofit/>
          </a:bodyPr>
          <a:lstStyle/>
          <a:p>
            <a:pPr marL="502920" indent="-457200">
              <a:buFont typeface="+mj-lt"/>
              <a:buAutoNum type="arabicPeriod" startAt="8"/>
            </a:pPr>
            <a:r>
              <a:rPr lang="en-GB" dirty="0" smtClean="0"/>
              <a:t>Trigger level on trigger channel</a:t>
            </a:r>
          </a:p>
          <a:p>
            <a:pPr marL="502920" indent="-457200">
              <a:buFont typeface="+mj-lt"/>
              <a:buAutoNum type="arabicPeriod" startAt="8"/>
            </a:pPr>
            <a:r>
              <a:rPr lang="en-GB" dirty="0" smtClean="0"/>
              <a:t>Indicates the number of outputted data points (= record length / scope average number of points)</a:t>
            </a:r>
          </a:p>
          <a:p>
            <a:pPr marL="502920" indent="-457200">
              <a:buFont typeface="+mj-lt"/>
              <a:buAutoNum type="arabicPeriod" startAt="8"/>
            </a:pPr>
            <a:r>
              <a:rPr lang="en-GB" dirty="0" smtClean="0"/>
              <a:t>Electrical coupling. Keep at DC.</a:t>
            </a:r>
          </a:p>
          <a:p>
            <a:pPr marL="502920" indent="-457200">
              <a:buFont typeface="+mj-lt"/>
              <a:buAutoNum type="arabicPeriod" startAt="8"/>
            </a:pPr>
            <a:r>
              <a:rPr lang="en-GB" dirty="0" smtClean="0"/>
              <a:t>Probe attenuation. Change only if using probes that require this.</a:t>
            </a:r>
          </a:p>
          <a:p>
            <a:pPr marL="502920" indent="-457200">
              <a:buFont typeface="+mj-lt"/>
              <a:buAutoNum type="arabicPeriod" startAt="8"/>
            </a:pPr>
            <a:r>
              <a:rPr lang="en-GB" dirty="0" smtClean="0"/>
              <a:t>Volts per division on scope Y axis</a:t>
            </a:r>
          </a:p>
          <a:p>
            <a:pPr marL="502920" indent="-457200">
              <a:buFont typeface="+mj-lt"/>
              <a:buAutoNum type="arabicPeriod" startAt="8"/>
            </a:pPr>
            <a:r>
              <a:rPr lang="en-GB" dirty="0" smtClean="0"/>
              <a:t>Adjust to centre trace on scope</a:t>
            </a:r>
          </a:p>
          <a:p>
            <a:pPr marL="502920" indent="-457200">
              <a:buFont typeface="+mj-lt"/>
              <a:buAutoNum type="arabicPeriod" startAt="8"/>
            </a:pPr>
            <a:r>
              <a:rPr lang="en-GB" dirty="0" smtClean="0"/>
              <a:t>Rejects signals faster than bandwidth (</a:t>
            </a:r>
            <a:r>
              <a:rPr lang="en-GB" dirty="0" err="1" smtClean="0"/>
              <a:t>lowpass</a:t>
            </a:r>
            <a:r>
              <a:rPr lang="en-GB" dirty="0" smtClean="0"/>
              <a:t> filter)</a:t>
            </a:r>
          </a:p>
        </p:txBody>
      </p:sp>
      <p:sp>
        <p:nvSpPr>
          <p:cNvPr id="9" name="Oval 8"/>
          <p:cNvSpPr/>
          <p:nvPr/>
        </p:nvSpPr>
        <p:spPr>
          <a:xfrm>
            <a:off x="7915275"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10118575" y="148780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11337227"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8989695" y="21031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10164295" y="206073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4" name="Oval 13"/>
          <p:cNvSpPr/>
          <p:nvPr/>
        </p:nvSpPr>
        <p:spPr>
          <a:xfrm>
            <a:off x="11461052" y="209359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
        <p:nvSpPr>
          <p:cNvPr id="15" name="Oval 14"/>
          <p:cNvSpPr/>
          <p:nvPr/>
        </p:nvSpPr>
        <p:spPr>
          <a:xfrm>
            <a:off x="8668310" y="273177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16" name="Oval 15"/>
          <p:cNvSpPr/>
          <p:nvPr/>
        </p:nvSpPr>
        <p:spPr>
          <a:xfrm>
            <a:off x="10285947" y="267271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8</a:t>
            </a:r>
            <a:endParaRPr lang="en-GB" dirty="0">
              <a:solidFill>
                <a:schemeClr val="tx1"/>
              </a:solidFill>
            </a:endParaRPr>
          </a:p>
        </p:txBody>
      </p:sp>
      <p:sp>
        <p:nvSpPr>
          <p:cNvPr id="17" name="Oval 16"/>
          <p:cNvSpPr/>
          <p:nvPr/>
        </p:nvSpPr>
        <p:spPr>
          <a:xfrm>
            <a:off x="11269499" y="266652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9</a:t>
            </a:r>
            <a:endParaRPr lang="en-GB" dirty="0">
              <a:solidFill>
                <a:schemeClr val="tx1"/>
              </a:solidFill>
            </a:endParaRPr>
          </a:p>
        </p:txBody>
      </p:sp>
      <p:sp>
        <p:nvSpPr>
          <p:cNvPr id="18" name="Oval 17"/>
          <p:cNvSpPr/>
          <p:nvPr/>
        </p:nvSpPr>
        <p:spPr>
          <a:xfrm>
            <a:off x="11213401" y="331660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10</a:t>
            </a:r>
            <a:endParaRPr lang="en-GB" dirty="0">
              <a:solidFill>
                <a:schemeClr val="tx1"/>
              </a:solidFill>
            </a:endParaRPr>
          </a:p>
        </p:txBody>
      </p:sp>
      <p:sp>
        <p:nvSpPr>
          <p:cNvPr id="19" name="Oval 18"/>
          <p:cNvSpPr/>
          <p:nvPr/>
        </p:nvSpPr>
        <p:spPr>
          <a:xfrm>
            <a:off x="11213401" y="369998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11</a:t>
            </a:r>
            <a:endParaRPr lang="en-GB" dirty="0">
              <a:solidFill>
                <a:schemeClr val="tx1"/>
              </a:solidFill>
            </a:endParaRPr>
          </a:p>
        </p:txBody>
      </p:sp>
      <p:sp>
        <p:nvSpPr>
          <p:cNvPr id="20" name="Oval 19"/>
          <p:cNvSpPr/>
          <p:nvPr/>
        </p:nvSpPr>
        <p:spPr>
          <a:xfrm>
            <a:off x="11213401" y="3979307"/>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12</a:t>
            </a:r>
            <a:endParaRPr lang="en-GB" dirty="0">
              <a:solidFill>
                <a:schemeClr val="tx1"/>
              </a:solidFill>
            </a:endParaRPr>
          </a:p>
        </p:txBody>
      </p:sp>
      <p:sp>
        <p:nvSpPr>
          <p:cNvPr id="21" name="Oval 20"/>
          <p:cNvSpPr/>
          <p:nvPr/>
        </p:nvSpPr>
        <p:spPr>
          <a:xfrm>
            <a:off x="11213401" y="440626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13</a:t>
            </a:r>
            <a:endParaRPr lang="en-GB" dirty="0">
              <a:solidFill>
                <a:schemeClr val="tx1"/>
              </a:solidFill>
            </a:endParaRPr>
          </a:p>
        </p:txBody>
      </p:sp>
      <p:sp>
        <p:nvSpPr>
          <p:cNvPr id="22" name="Oval 21"/>
          <p:cNvSpPr/>
          <p:nvPr/>
        </p:nvSpPr>
        <p:spPr>
          <a:xfrm>
            <a:off x="11207586" y="4699873"/>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14</a:t>
            </a:r>
            <a:endParaRPr lang="en-GB" dirty="0">
              <a:solidFill>
                <a:schemeClr val="tx1"/>
              </a:solidFill>
            </a:endParaRPr>
          </a:p>
        </p:txBody>
      </p:sp>
      <p:sp>
        <p:nvSpPr>
          <p:cNvPr id="23" name="Oval 22"/>
          <p:cNvSpPr/>
          <p:nvPr/>
        </p:nvSpPr>
        <p:spPr>
          <a:xfrm>
            <a:off x="11207586" y="505634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15</a:t>
            </a:r>
            <a:endParaRPr lang="en-GB" dirty="0">
              <a:solidFill>
                <a:schemeClr val="tx1"/>
              </a:solidFill>
            </a:endParaRPr>
          </a:p>
        </p:txBody>
      </p:sp>
      <p:sp>
        <p:nvSpPr>
          <p:cNvPr id="24" name="Oval 23"/>
          <p:cNvSpPr/>
          <p:nvPr/>
        </p:nvSpPr>
        <p:spPr>
          <a:xfrm>
            <a:off x="11210063" y="5406152"/>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16</a:t>
            </a:r>
            <a:endParaRPr lang="en-GB" dirty="0">
              <a:solidFill>
                <a:schemeClr val="tx1"/>
              </a:solidFill>
            </a:endParaRPr>
          </a:p>
        </p:txBody>
      </p:sp>
    </p:spTree>
    <p:extLst>
      <p:ext uri="{BB962C8B-B14F-4D97-AF65-F5344CB8AC3E}">
        <p14:creationId xmlns:p14="http://schemas.microsoft.com/office/powerpoint/2010/main" val="35172981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6713" t="37930" r="63424" b="5297"/>
          <a:stretch/>
        </p:blipFill>
        <p:spPr>
          <a:xfrm>
            <a:off x="7915275" y="1126331"/>
            <a:ext cx="3988310" cy="4738688"/>
          </a:xfrm>
          <a:prstGeom prst="rect">
            <a:avLst/>
          </a:prstGeom>
        </p:spPr>
      </p:pic>
      <p:sp>
        <p:nvSpPr>
          <p:cNvPr id="2" name="Title 1"/>
          <p:cNvSpPr>
            <a:spLocks noGrp="1"/>
          </p:cNvSpPr>
          <p:nvPr>
            <p:ph type="title"/>
          </p:nvPr>
        </p:nvSpPr>
        <p:spPr/>
        <p:txBody>
          <a:bodyPr/>
          <a:lstStyle/>
          <a:p>
            <a:r>
              <a:rPr lang="en-GB" dirty="0" smtClean="0"/>
              <a:t>Scope 2 Settings</a:t>
            </a:r>
            <a:endParaRPr lang="en-GB" dirty="0"/>
          </a:p>
        </p:txBody>
      </p:sp>
      <p:sp>
        <p:nvSpPr>
          <p:cNvPr id="6" name="Content Placeholder 5"/>
          <p:cNvSpPr>
            <a:spLocks noGrp="1"/>
          </p:cNvSpPr>
          <p:nvPr>
            <p:ph idx="1"/>
          </p:nvPr>
        </p:nvSpPr>
        <p:spPr>
          <a:xfrm>
            <a:off x="1143000" y="2057400"/>
            <a:ext cx="6772275" cy="4038600"/>
          </a:xfrm>
        </p:spPr>
        <p:txBody>
          <a:bodyPr>
            <a:normAutofit/>
          </a:bodyPr>
          <a:lstStyle/>
          <a:p>
            <a:pPr marL="502920" indent="-457200">
              <a:buFont typeface="+mj-lt"/>
              <a:buAutoNum type="arabicPeriod" startAt="15"/>
            </a:pPr>
            <a:r>
              <a:rPr lang="en-GB" dirty="0" smtClean="0"/>
              <a:t>Impedance of scope channel. </a:t>
            </a:r>
          </a:p>
          <a:p>
            <a:pPr>
              <a:buFont typeface="Arial" panose="020B0604020202020204" pitchFamily="34" charset="0"/>
              <a:buChar char="•"/>
            </a:pPr>
            <a:r>
              <a:rPr lang="en-GB" dirty="0" smtClean="0"/>
              <a:t>Our optical detectors require a 50 ohms impedance at the far output. This means that CH1 impedance should be set to 50 (ohms). DPO2012B can only do 1M ohms, and so use a T with a 50 ohm terminator.</a:t>
            </a:r>
          </a:p>
          <a:p>
            <a:pPr>
              <a:buFont typeface="Arial" panose="020B0604020202020204" pitchFamily="34" charset="0"/>
              <a:buChar char="•"/>
            </a:pPr>
            <a:r>
              <a:rPr lang="en-GB" dirty="0" smtClean="0"/>
              <a:t>Really the photodiodes we use to get the trigger signal should want 50 ohms impedance at the end, but since the DAQ impedance is high, it should be kept at 1M ohms. If set to 50, the DAQ will not see any change in voltage</a:t>
            </a:r>
          </a:p>
          <a:p>
            <a:pPr marL="502920" indent="-457200">
              <a:buFont typeface="+mj-lt"/>
              <a:buAutoNum type="arabicPeriod" startAt="16"/>
            </a:pPr>
            <a:r>
              <a:rPr lang="en-GB" dirty="0" smtClean="0"/>
              <a:t>Multiplication factor to scale and convert data.</a:t>
            </a:r>
          </a:p>
        </p:txBody>
      </p:sp>
      <p:sp>
        <p:nvSpPr>
          <p:cNvPr id="9" name="Oval 8"/>
          <p:cNvSpPr/>
          <p:nvPr/>
        </p:nvSpPr>
        <p:spPr>
          <a:xfrm>
            <a:off x="7915275"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10" name="Oval 9"/>
          <p:cNvSpPr/>
          <p:nvPr/>
        </p:nvSpPr>
        <p:spPr>
          <a:xfrm>
            <a:off x="10118575" y="148780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11" name="Oval 10"/>
          <p:cNvSpPr/>
          <p:nvPr/>
        </p:nvSpPr>
        <p:spPr>
          <a:xfrm>
            <a:off x="11337227" y="169926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2" name="Oval 11"/>
          <p:cNvSpPr/>
          <p:nvPr/>
        </p:nvSpPr>
        <p:spPr>
          <a:xfrm>
            <a:off x="8989695" y="210312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13" name="Oval 12"/>
          <p:cNvSpPr/>
          <p:nvPr/>
        </p:nvSpPr>
        <p:spPr>
          <a:xfrm>
            <a:off x="10164295" y="206073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4" name="Oval 13"/>
          <p:cNvSpPr/>
          <p:nvPr/>
        </p:nvSpPr>
        <p:spPr>
          <a:xfrm>
            <a:off x="11461052" y="209359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
        <p:nvSpPr>
          <p:cNvPr id="15" name="Oval 14"/>
          <p:cNvSpPr/>
          <p:nvPr/>
        </p:nvSpPr>
        <p:spPr>
          <a:xfrm>
            <a:off x="8668310" y="273177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16" name="Oval 15"/>
          <p:cNvSpPr/>
          <p:nvPr/>
        </p:nvSpPr>
        <p:spPr>
          <a:xfrm>
            <a:off x="10285947" y="267271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8</a:t>
            </a:r>
            <a:endParaRPr lang="en-GB" dirty="0">
              <a:solidFill>
                <a:schemeClr val="tx1"/>
              </a:solidFill>
            </a:endParaRPr>
          </a:p>
        </p:txBody>
      </p:sp>
      <p:sp>
        <p:nvSpPr>
          <p:cNvPr id="17" name="Oval 16"/>
          <p:cNvSpPr/>
          <p:nvPr/>
        </p:nvSpPr>
        <p:spPr>
          <a:xfrm>
            <a:off x="11269499" y="2666524"/>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9</a:t>
            </a:r>
            <a:endParaRPr lang="en-GB" dirty="0">
              <a:solidFill>
                <a:schemeClr val="tx1"/>
              </a:solidFill>
            </a:endParaRPr>
          </a:p>
        </p:txBody>
      </p:sp>
      <p:sp>
        <p:nvSpPr>
          <p:cNvPr id="18" name="Oval 17"/>
          <p:cNvSpPr/>
          <p:nvPr/>
        </p:nvSpPr>
        <p:spPr>
          <a:xfrm>
            <a:off x="11213401" y="331660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10</a:t>
            </a:r>
            <a:endParaRPr lang="en-GB" dirty="0">
              <a:solidFill>
                <a:schemeClr val="tx1"/>
              </a:solidFill>
            </a:endParaRPr>
          </a:p>
        </p:txBody>
      </p:sp>
      <p:sp>
        <p:nvSpPr>
          <p:cNvPr id="19" name="Oval 18"/>
          <p:cNvSpPr/>
          <p:nvPr/>
        </p:nvSpPr>
        <p:spPr>
          <a:xfrm>
            <a:off x="11213401" y="369998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11</a:t>
            </a:r>
            <a:endParaRPr lang="en-GB" dirty="0">
              <a:solidFill>
                <a:schemeClr val="tx1"/>
              </a:solidFill>
            </a:endParaRPr>
          </a:p>
        </p:txBody>
      </p:sp>
      <p:sp>
        <p:nvSpPr>
          <p:cNvPr id="20" name="Oval 19"/>
          <p:cNvSpPr/>
          <p:nvPr/>
        </p:nvSpPr>
        <p:spPr>
          <a:xfrm>
            <a:off x="11213401" y="3979307"/>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12</a:t>
            </a:r>
            <a:endParaRPr lang="en-GB" dirty="0">
              <a:solidFill>
                <a:schemeClr val="tx1"/>
              </a:solidFill>
            </a:endParaRPr>
          </a:p>
        </p:txBody>
      </p:sp>
      <p:sp>
        <p:nvSpPr>
          <p:cNvPr id="21" name="Oval 20"/>
          <p:cNvSpPr/>
          <p:nvPr/>
        </p:nvSpPr>
        <p:spPr>
          <a:xfrm>
            <a:off x="11213401" y="4406265"/>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13</a:t>
            </a:r>
            <a:endParaRPr lang="en-GB" dirty="0">
              <a:solidFill>
                <a:schemeClr val="tx1"/>
              </a:solidFill>
            </a:endParaRPr>
          </a:p>
        </p:txBody>
      </p:sp>
      <p:sp>
        <p:nvSpPr>
          <p:cNvPr id="22" name="Oval 21"/>
          <p:cNvSpPr/>
          <p:nvPr/>
        </p:nvSpPr>
        <p:spPr>
          <a:xfrm>
            <a:off x="11207586" y="4699873"/>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14</a:t>
            </a:r>
            <a:endParaRPr lang="en-GB" dirty="0">
              <a:solidFill>
                <a:schemeClr val="tx1"/>
              </a:solidFill>
            </a:endParaRPr>
          </a:p>
        </p:txBody>
      </p:sp>
      <p:sp>
        <p:nvSpPr>
          <p:cNvPr id="23" name="Oval 22"/>
          <p:cNvSpPr/>
          <p:nvPr/>
        </p:nvSpPr>
        <p:spPr>
          <a:xfrm>
            <a:off x="11207586" y="5056346"/>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15</a:t>
            </a:r>
            <a:endParaRPr lang="en-GB" dirty="0">
              <a:solidFill>
                <a:schemeClr val="tx1"/>
              </a:solidFill>
            </a:endParaRPr>
          </a:p>
        </p:txBody>
      </p:sp>
      <p:sp>
        <p:nvSpPr>
          <p:cNvPr id="24" name="Oval 23"/>
          <p:cNvSpPr/>
          <p:nvPr/>
        </p:nvSpPr>
        <p:spPr>
          <a:xfrm>
            <a:off x="11210063" y="5406152"/>
            <a:ext cx="371475"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16</a:t>
            </a:r>
            <a:endParaRPr lang="en-GB" dirty="0">
              <a:solidFill>
                <a:schemeClr val="tx1"/>
              </a:solidFill>
            </a:endParaRPr>
          </a:p>
        </p:txBody>
      </p:sp>
    </p:spTree>
    <p:extLst>
      <p:ext uri="{BB962C8B-B14F-4D97-AF65-F5344CB8AC3E}">
        <p14:creationId xmlns:p14="http://schemas.microsoft.com/office/powerpoint/2010/main" val="3149282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smtClean="0"/>
              <a:t>Diffuse Reflectance</a:t>
            </a:r>
            <a:endParaRPr lang="en-GB" dirty="0"/>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30446000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28229" y="1654629"/>
            <a:ext cx="1291771" cy="1291771"/>
          </a:xfrm>
          <a:prstGeom prst="rect">
            <a:avLst/>
          </a:prstGeom>
          <a:gradFill flip="none" rotWithShape="1">
            <a:gsLst>
              <a:gs pos="77000">
                <a:schemeClr val="accent6">
                  <a:lumMod val="67000"/>
                </a:schemeClr>
              </a:gs>
              <a:gs pos="100000">
                <a:srgbClr val="00B050"/>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ight Arrow 4"/>
          <p:cNvSpPr/>
          <p:nvPr/>
        </p:nvSpPr>
        <p:spPr>
          <a:xfrm>
            <a:off x="870858" y="1886857"/>
            <a:ext cx="5457371" cy="827314"/>
          </a:xfrm>
          <a:prstGeom prst="rightArrow">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smtClean="0">
                <a:solidFill>
                  <a:schemeClr val="tx1"/>
                </a:solidFill>
              </a:rPr>
              <a:t>Probe light</a:t>
            </a:r>
            <a:endParaRPr lang="en-GB" sz="2400" dirty="0">
              <a:solidFill>
                <a:schemeClr val="tx1"/>
              </a:solidFill>
            </a:endParaRPr>
          </a:p>
        </p:txBody>
      </p:sp>
      <p:sp>
        <p:nvSpPr>
          <p:cNvPr id="6" name="Right Arrow 5"/>
          <p:cNvSpPr/>
          <p:nvPr/>
        </p:nvSpPr>
        <p:spPr>
          <a:xfrm rot="664170">
            <a:off x="5239089" y="1853489"/>
            <a:ext cx="1037771" cy="253999"/>
          </a:xfrm>
          <a:prstGeom prst="rightArrow">
            <a:avLst/>
          </a:prstGeom>
          <a:solidFill>
            <a:srgbClr val="00B0F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ight Arrow 6"/>
          <p:cNvSpPr/>
          <p:nvPr/>
        </p:nvSpPr>
        <p:spPr>
          <a:xfrm>
            <a:off x="7620000" y="1886857"/>
            <a:ext cx="2989943" cy="827314"/>
          </a:xfrm>
          <a:prstGeom prst="rightArrow">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smtClean="0">
                <a:solidFill>
                  <a:schemeClr val="tx1"/>
                </a:solidFill>
              </a:rPr>
              <a:t>Transmitted light</a:t>
            </a:r>
            <a:endParaRPr lang="en-GB" sz="2400" dirty="0">
              <a:solidFill>
                <a:schemeClr val="tx1"/>
              </a:solidFill>
            </a:endParaRPr>
          </a:p>
        </p:txBody>
      </p:sp>
      <p:sp>
        <p:nvSpPr>
          <p:cNvPr id="8" name="Oval 7"/>
          <p:cNvSpPr/>
          <p:nvPr/>
        </p:nvSpPr>
        <p:spPr>
          <a:xfrm>
            <a:off x="10667999" y="1886857"/>
            <a:ext cx="827314" cy="82731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 name="TextBox 8"/>
          <p:cNvSpPr txBox="1"/>
          <p:nvPr/>
        </p:nvSpPr>
        <p:spPr>
          <a:xfrm>
            <a:off x="10565329" y="1517525"/>
            <a:ext cx="1032655" cy="369332"/>
          </a:xfrm>
          <a:prstGeom prst="rect">
            <a:avLst/>
          </a:prstGeom>
          <a:noFill/>
        </p:spPr>
        <p:txBody>
          <a:bodyPr wrap="none" rtlCol="0">
            <a:spAutoFit/>
          </a:bodyPr>
          <a:lstStyle/>
          <a:p>
            <a:r>
              <a:rPr lang="en-CA" dirty="0" smtClean="0"/>
              <a:t>Detector</a:t>
            </a:r>
            <a:endParaRPr lang="en-GB" dirty="0"/>
          </a:p>
        </p:txBody>
      </p:sp>
      <p:sp>
        <p:nvSpPr>
          <p:cNvPr id="10" name="TextBox 9"/>
          <p:cNvSpPr txBox="1"/>
          <p:nvPr/>
        </p:nvSpPr>
        <p:spPr>
          <a:xfrm>
            <a:off x="4505452" y="1216745"/>
            <a:ext cx="2247731" cy="369332"/>
          </a:xfrm>
          <a:prstGeom prst="rect">
            <a:avLst/>
          </a:prstGeom>
          <a:noFill/>
        </p:spPr>
        <p:txBody>
          <a:bodyPr wrap="none" rtlCol="0">
            <a:spAutoFit/>
          </a:bodyPr>
          <a:lstStyle/>
          <a:p>
            <a:r>
              <a:rPr lang="en-CA" dirty="0" smtClean="0"/>
              <a:t>Laser excitation pulse</a:t>
            </a:r>
            <a:endParaRPr lang="en-GB" dirty="0"/>
          </a:p>
        </p:txBody>
      </p:sp>
      <p:sp>
        <p:nvSpPr>
          <p:cNvPr id="12" name="TextBox 11"/>
          <p:cNvSpPr txBox="1"/>
          <p:nvPr/>
        </p:nvSpPr>
        <p:spPr>
          <a:xfrm>
            <a:off x="4036893" y="2732708"/>
            <a:ext cx="1592424" cy="369332"/>
          </a:xfrm>
          <a:prstGeom prst="rect">
            <a:avLst/>
          </a:prstGeom>
          <a:noFill/>
        </p:spPr>
        <p:txBody>
          <a:bodyPr wrap="none" rtlCol="0">
            <a:spAutoFit/>
          </a:bodyPr>
          <a:lstStyle/>
          <a:p>
            <a:r>
              <a:rPr lang="en-CA" dirty="0" smtClean="0"/>
              <a:t>Reflected laser</a:t>
            </a:r>
            <a:endParaRPr lang="en-GB" dirty="0"/>
          </a:p>
        </p:txBody>
      </p:sp>
      <p:sp>
        <p:nvSpPr>
          <p:cNvPr id="13" name="Right Arrow 12"/>
          <p:cNvSpPr/>
          <p:nvPr/>
        </p:nvSpPr>
        <p:spPr>
          <a:xfrm rot="18182250" flipH="1">
            <a:off x="3859344" y="3400501"/>
            <a:ext cx="2989943" cy="827314"/>
          </a:xfrm>
          <a:prstGeom prst="rightArrow">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path path="circle">
              <a:fillToRect l="50000" t="50000" r="50000" b="50000"/>
            </a:path>
            <a:tileRect/>
          </a:gradFill>
          <a:ln>
            <a:solidFill>
              <a:schemeClr val="accent1">
                <a:shade val="50000"/>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dirty="0" smtClean="0">
                <a:solidFill>
                  <a:schemeClr val="tx1"/>
                </a:solidFill>
              </a:rPr>
              <a:t>Diffuse Reflection</a:t>
            </a:r>
            <a:endParaRPr lang="en-GB" sz="2400" dirty="0">
              <a:solidFill>
                <a:schemeClr val="tx1"/>
              </a:solidFill>
            </a:endParaRPr>
          </a:p>
        </p:txBody>
      </p:sp>
      <p:sp>
        <p:nvSpPr>
          <p:cNvPr id="11" name="Right Arrow 10"/>
          <p:cNvSpPr/>
          <p:nvPr/>
        </p:nvSpPr>
        <p:spPr>
          <a:xfrm rot="10197944">
            <a:off x="5239090" y="2438084"/>
            <a:ext cx="1037771" cy="253999"/>
          </a:xfrm>
          <a:prstGeom prst="rightArrow">
            <a:avLst/>
          </a:prstGeom>
          <a:solidFill>
            <a:srgbClr val="00B0F0">
              <a:alpha val="30000"/>
            </a:srgbClr>
          </a:solidFill>
          <a:ln>
            <a:solidFill>
              <a:srgbClr val="002060">
                <a:alpha val="70000"/>
              </a:srgb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val 13"/>
          <p:cNvSpPr/>
          <p:nvPr/>
        </p:nvSpPr>
        <p:spPr>
          <a:xfrm>
            <a:off x="3851414" y="5023002"/>
            <a:ext cx="827314" cy="82731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5" name="TextBox 14"/>
          <p:cNvSpPr txBox="1"/>
          <p:nvPr/>
        </p:nvSpPr>
        <p:spPr>
          <a:xfrm>
            <a:off x="2818759" y="5251993"/>
            <a:ext cx="1032655" cy="369332"/>
          </a:xfrm>
          <a:prstGeom prst="rect">
            <a:avLst/>
          </a:prstGeom>
          <a:noFill/>
        </p:spPr>
        <p:txBody>
          <a:bodyPr wrap="none" rtlCol="0">
            <a:spAutoFit/>
          </a:bodyPr>
          <a:lstStyle/>
          <a:p>
            <a:r>
              <a:rPr lang="en-CA" dirty="0" smtClean="0"/>
              <a:t>Detector</a:t>
            </a:r>
            <a:endParaRPr lang="en-GB" dirty="0"/>
          </a:p>
        </p:txBody>
      </p:sp>
      <p:sp>
        <p:nvSpPr>
          <p:cNvPr id="16" name="Right Arrow 15"/>
          <p:cNvSpPr/>
          <p:nvPr/>
        </p:nvSpPr>
        <p:spPr>
          <a:xfrm rot="20277697" flipH="1">
            <a:off x="3321332" y="2590142"/>
            <a:ext cx="2989943" cy="827314"/>
          </a:xfrm>
          <a:prstGeom prst="rightArrow">
            <a:avLst/>
          </a:prstGeom>
          <a:gradFill flip="none" rotWithShape="1">
            <a:gsLst>
              <a:gs pos="0">
                <a:schemeClr val="accent2">
                  <a:lumMod val="5000"/>
                  <a:lumOff val="95000"/>
                  <a:alpha val="10000"/>
                </a:schemeClr>
              </a:gs>
              <a:gs pos="74000">
                <a:schemeClr val="accent2">
                  <a:lumMod val="45000"/>
                  <a:lumOff val="55000"/>
                  <a:alpha val="10000"/>
                </a:schemeClr>
              </a:gs>
              <a:gs pos="83000">
                <a:schemeClr val="accent2">
                  <a:lumMod val="45000"/>
                  <a:lumOff val="55000"/>
                  <a:alpha val="10000"/>
                </a:schemeClr>
              </a:gs>
              <a:gs pos="100000">
                <a:schemeClr val="accent2">
                  <a:lumMod val="30000"/>
                  <a:lumOff val="70000"/>
                  <a:alpha val="10000"/>
                </a:schemeClr>
              </a:gs>
            </a:gsLst>
            <a:path path="circle">
              <a:fillToRect l="50000" t="50000" r="50000" b="50000"/>
            </a:path>
            <a:tileRect/>
          </a:gradFill>
          <a:ln>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17" name="Right Arrow 16"/>
          <p:cNvSpPr/>
          <p:nvPr/>
        </p:nvSpPr>
        <p:spPr>
          <a:xfrm rot="16562572" flipH="1">
            <a:off x="4514037" y="3597273"/>
            <a:ext cx="2989943" cy="827314"/>
          </a:xfrm>
          <a:prstGeom prst="rightArrow">
            <a:avLst/>
          </a:prstGeom>
          <a:gradFill flip="none" rotWithShape="1">
            <a:gsLst>
              <a:gs pos="0">
                <a:schemeClr val="accent2">
                  <a:lumMod val="5000"/>
                  <a:lumOff val="95000"/>
                  <a:alpha val="10000"/>
                </a:schemeClr>
              </a:gs>
              <a:gs pos="74000">
                <a:schemeClr val="accent2">
                  <a:lumMod val="45000"/>
                  <a:lumOff val="55000"/>
                  <a:alpha val="10000"/>
                </a:schemeClr>
              </a:gs>
              <a:gs pos="83000">
                <a:schemeClr val="accent2">
                  <a:lumMod val="45000"/>
                  <a:lumOff val="55000"/>
                  <a:alpha val="10000"/>
                </a:schemeClr>
              </a:gs>
              <a:gs pos="100000">
                <a:schemeClr val="accent2">
                  <a:lumMod val="30000"/>
                  <a:lumOff val="70000"/>
                  <a:alpha val="10000"/>
                </a:schemeClr>
              </a:gs>
            </a:gsLst>
            <a:path path="circle">
              <a:fillToRect l="50000" t="50000" r="50000" b="50000"/>
            </a:path>
            <a:tileRect/>
          </a:gradFill>
          <a:ln>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18" name="Right Arrow 17"/>
          <p:cNvSpPr/>
          <p:nvPr/>
        </p:nvSpPr>
        <p:spPr>
          <a:xfrm rot="1890348" flipH="1">
            <a:off x="3564528" y="1017498"/>
            <a:ext cx="2989943" cy="827314"/>
          </a:xfrm>
          <a:prstGeom prst="rightArrow">
            <a:avLst/>
          </a:prstGeom>
          <a:gradFill flip="none" rotWithShape="1">
            <a:gsLst>
              <a:gs pos="0">
                <a:schemeClr val="accent2">
                  <a:lumMod val="5000"/>
                  <a:lumOff val="95000"/>
                  <a:alpha val="10000"/>
                </a:schemeClr>
              </a:gs>
              <a:gs pos="74000">
                <a:schemeClr val="accent2">
                  <a:lumMod val="45000"/>
                  <a:lumOff val="55000"/>
                  <a:alpha val="10000"/>
                </a:schemeClr>
              </a:gs>
              <a:gs pos="83000">
                <a:schemeClr val="accent2">
                  <a:lumMod val="45000"/>
                  <a:lumOff val="55000"/>
                  <a:alpha val="10000"/>
                </a:schemeClr>
              </a:gs>
              <a:gs pos="100000">
                <a:schemeClr val="accent2">
                  <a:lumMod val="30000"/>
                  <a:lumOff val="70000"/>
                  <a:alpha val="10000"/>
                </a:schemeClr>
              </a:gs>
            </a:gsLst>
            <a:path path="circle">
              <a:fillToRect l="50000" t="50000" r="50000" b="50000"/>
            </a:path>
            <a:tileRect/>
          </a:gradFill>
          <a:ln>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19" name="Right Arrow 18"/>
          <p:cNvSpPr/>
          <p:nvPr/>
        </p:nvSpPr>
        <p:spPr>
          <a:xfrm rot="13833402" flipH="1">
            <a:off x="6395866" y="3192047"/>
            <a:ext cx="2989943" cy="827314"/>
          </a:xfrm>
          <a:prstGeom prst="rightArrow">
            <a:avLst/>
          </a:prstGeom>
          <a:gradFill flip="none" rotWithShape="1">
            <a:gsLst>
              <a:gs pos="0">
                <a:schemeClr val="accent2">
                  <a:lumMod val="5000"/>
                  <a:lumOff val="95000"/>
                  <a:alpha val="10000"/>
                </a:schemeClr>
              </a:gs>
              <a:gs pos="74000">
                <a:schemeClr val="accent2">
                  <a:lumMod val="45000"/>
                  <a:lumOff val="55000"/>
                  <a:alpha val="10000"/>
                </a:schemeClr>
              </a:gs>
              <a:gs pos="83000">
                <a:schemeClr val="accent2">
                  <a:lumMod val="45000"/>
                  <a:lumOff val="55000"/>
                  <a:alpha val="10000"/>
                </a:schemeClr>
              </a:gs>
              <a:gs pos="100000">
                <a:schemeClr val="accent2">
                  <a:lumMod val="30000"/>
                  <a:lumOff val="70000"/>
                  <a:alpha val="10000"/>
                </a:schemeClr>
              </a:gs>
            </a:gsLst>
            <a:path path="circle">
              <a:fillToRect l="50000" t="50000" r="50000" b="50000"/>
            </a:path>
            <a:tileRect/>
          </a:gradFill>
          <a:ln>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20" name="Right Arrow 19"/>
          <p:cNvSpPr/>
          <p:nvPr/>
        </p:nvSpPr>
        <p:spPr>
          <a:xfrm rot="9264925" flipH="1">
            <a:off x="6816992" y="1206312"/>
            <a:ext cx="2989943" cy="827314"/>
          </a:xfrm>
          <a:prstGeom prst="rightArrow">
            <a:avLst/>
          </a:prstGeom>
          <a:gradFill flip="none" rotWithShape="1">
            <a:gsLst>
              <a:gs pos="0">
                <a:schemeClr val="accent2">
                  <a:lumMod val="5000"/>
                  <a:lumOff val="95000"/>
                  <a:alpha val="10000"/>
                </a:schemeClr>
              </a:gs>
              <a:gs pos="74000">
                <a:schemeClr val="accent2">
                  <a:lumMod val="45000"/>
                  <a:lumOff val="55000"/>
                  <a:alpha val="10000"/>
                </a:schemeClr>
              </a:gs>
              <a:gs pos="83000">
                <a:schemeClr val="accent2">
                  <a:lumMod val="45000"/>
                  <a:lumOff val="55000"/>
                  <a:alpha val="10000"/>
                </a:schemeClr>
              </a:gs>
              <a:gs pos="100000">
                <a:schemeClr val="accent2">
                  <a:lumMod val="30000"/>
                  <a:lumOff val="70000"/>
                  <a:alpha val="10000"/>
                </a:schemeClr>
              </a:gs>
            </a:gsLst>
            <a:path path="circle">
              <a:fillToRect l="50000" t="50000" r="50000" b="50000"/>
            </a:path>
            <a:tileRect/>
          </a:gradFill>
          <a:ln>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Tree>
    <p:extLst>
      <p:ext uri="{BB962C8B-B14F-4D97-AF65-F5344CB8AC3E}">
        <p14:creationId xmlns:p14="http://schemas.microsoft.com/office/powerpoint/2010/main" val="1875041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Interface</a:t>
            </a:r>
            <a:endParaRPr lang="en-GB" dirty="0"/>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25167861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Samples Appropriate for DR</a:t>
            </a:r>
            <a:endParaRPr lang="en-GB" dirty="0"/>
          </a:p>
        </p:txBody>
      </p:sp>
      <p:sp>
        <p:nvSpPr>
          <p:cNvPr id="3" name="Content Placeholder 2"/>
          <p:cNvSpPr>
            <a:spLocks noGrp="1"/>
          </p:cNvSpPr>
          <p:nvPr>
            <p:ph idx="1"/>
          </p:nvPr>
        </p:nvSpPr>
        <p:spPr/>
        <p:txBody>
          <a:bodyPr/>
          <a:lstStyle/>
          <a:p>
            <a:r>
              <a:rPr lang="en-CA" dirty="0" smtClean="0"/>
              <a:t>Whenever you don’t have enough transmitted light to get a signal</a:t>
            </a:r>
          </a:p>
          <a:p>
            <a:pPr lvl="1"/>
            <a:r>
              <a:rPr lang="en-CA" dirty="0" smtClean="0"/>
              <a:t>Scattering films or solutions</a:t>
            </a:r>
          </a:p>
          <a:p>
            <a:pPr lvl="1"/>
            <a:r>
              <a:rPr lang="en-CA" dirty="0" smtClean="0"/>
              <a:t>Opaque layers (i.e. Au electrodes)</a:t>
            </a:r>
          </a:p>
          <a:p>
            <a:r>
              <a:rPr lang="en-CA" dirty="0" smtClean="0"/>
              <a:t>Whenever the penetration depth of your excitation is too small to get a signal (i.e. very high absorbance at excitation wavelength)</a:t>
            </a:r>
            <a:endParaRPr lang="en-GB" dirty="0"/>
          </a:p>
        </p:txBody>
      </p:sp>
    </p:spTree>
    <p:extLst>
      <p:ext uri="{BB962C8B-B14F-4D97-AF65-F5344CB8AC3E}">
        <p14:creationId xmlns:p14="http://schemas.microsoft.com/office/powerpoint/2010/main" val="2073633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09650" y="250031"/>
            <a:ext cx="10206992" cy="6379370"/>
          </a:xfrm>
          <a:prstGeom prst="rect">
            <a:avLst/>
          </a:prstGeom>
        </p:spPr>
      </p:pic>
      <p:sp>
        <p:nvSpPr>
          <p:cNvPr id="5" name="Oval 4"/>
          <p:cNvSpPr/>
          <p:nvPr/>
        </p:nvSpPr>
        <p:spPr>
          <a:xfrm>
            <a:off x="1352550" y="76200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1</a:t>
            </a:r>
            <a:endParaRPr lang="en-GB" dirty="0">
              <a:solidFill>
                <a:schemeClr val="tx1"/>
              </a:solidFill>
            </a:endParaRPr>
          </a:p>
        </p:txBody>
      </p:sp>
      <p:sp>
        <p:nvSpPr>
          <p:cNvPr id="6" name="Oval 5"/>
          <p:cNvSpPr/>
          <p:nvPr/>
        </p:nvSpPr>
        <p:spPr>
          <a:xfrm>
            <a:off x="9086850" y="366712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7</a:t>
            </a:r>
            <a:endParaRPr lang="en-GB" dirty="0">
              <a:solidFill>
                <a:schemeClr val="tx1"/>
              </a:solidFill>
            </a:endParaRPr>
          </a:p>
        </p:txBody>
      </p:sp>
      <p:sp>
        <p:nvSpPr>
          <p:cNvPr id="7" name="Oval 6"/>
          <p:cNvSpPr/>
          <p:nvPr/>
        </p:nvSpPr>
        <p:spPr>
          <a:xfrm>
            <a:off x="4191000" y="8286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2</a:t>
            </a:r>
            <a:endParaRPr lang="en-GB" dirty="0">
              <a:solidFill>
                <a:schemeClr val="tx1"/>
              </a:solidFill>
            </a:endParaRPr>
          </a:p>
        </p:txBody>
      </p:sp>
      <p:sp>
        <p:nvSpPr>
          <p:cNvPr id="8" name="Oval 7"/>
          <p:cNvSpPr/>
          <p:nvPr/>
        </p:nvSpPr>
        <p:spPr>
          <a:xfrm>
            <a:off x="3038475" y="194310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4</a:t>
            </a:r>
            <a:endParaRPr lang="en-GB" dirty="0">
              <a:solidFill>
                <a:schemeClr val="tx1"/>
              </a:solidFill>
            </a:endParaRPr>
          </a:p>
        </p:txBody>
      </p:sp>
      <p:sp>
        <p:nvSpPr>
          <p:cNvPr id="9" name="Oval 8"/>
          <p:cNvSpPr/>
          <p:nvPr/>
        </p:nvSpPr>
        <p:spPr>
          <a:xfrm>
            <a:off x="4314825" y="246697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5</a:t>
            </a:r>
            <a:endParaRPr lang="en-GB" dirty="0">
              <a:solidFill>
                <a:schemeClr val="tx1"/>
              </a:solidFill>
            </a:endParaRPr>
          </a:p>
        </p:txBody>
      </p:sp>
      <p:sp>
        <p:nvSpPr>
          <p:cNvPr id="10" name="Oval 9"/>
          <p:cNvSpPr/>
          <p:nvPr/>
        </p:nvSpPr>
        <p:spPr>
          <a:xfrm>
            <a:off x="1352550" y="1809750"/>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3</a:t>
            </a:r>
            <a:endParaRPr lang="en-GB" dirty="0">
              <a:solidFill>
                <a:schemeClr val="tx1"/>
              </a:solidFill>
            </a:endParaRPr>
          </a:p>
        </p:txBody>
      </p:sp>
      <p:sp>
        <p:nvSpPr>
          <p:cNvPr id="11" name="Oval 10"/>
          <p:cNvSpPr/>
          <p:nvPr/>
        </p:nvSpPr>
        <p:spPr>
          <a:xfrm>
            <a:off x="1352550" y="3667125"/>
            <a:ext cx="247650" cy="2667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0" tIns="0" rIns="0" bIns="46800" rtlCol="0" anchor="ctr"/>
          <a:lstStyle/>
          <a:p>
            <a:pPr algn="ctr"/>
            <a:r>
              <a:rPr lang="en-GB" dirty="0" smtClean="0">
                <a:solidFill>
                  <a:schemeClr val="tx1"/>
                </a:solidFill>
              </a:rPr>
              <a:t>6</a:t>
            </a:r>
            <a:endParaRPr lang="en-GB" dirty="0">
              <a:solidFill>
                <a:schemeClr val="tx1"/>
              </a:solidFill>
            </a:endParaRPr>
          </a:p>
        </p:txBody>
      </p:sp>
    </p:spTree>
    <p:extLst>
      <p:ext uri="{BB962C8B-B14F-4D97-AF65-F5344CB8AC3E}">
        <p14:creationId xmlns:p14="http://schemas.microsoft.com/office/powerpoint/2010/main" val="451069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1. Dataset Name</a:t>
            </a:r>
            <a:endParaRPr lang="en-GB" dirty="0"/>
          </a:p>
        </p:txBody>
      </p:sp>
      <p:sp>
        <p:nvSpPr>
          <p:cNvPr id="3" name="Content Placeholder 2"/>
          <p:cNvSpPr>
            <a:spLocks noGrp="1"/>
          </p:cNvSpPr>
          <p:nvPr>
            <p:ph idx="1"/>
          </p:nvPr>
        </p:nvSpPr>
        <p:spPr/>
        <p:txBody>
          <a:bodyPr/>
          <a:lstStyle/>
          <a:p>
            <a:r>
              <a:rPr lang="en-GB" dirty="0" smtClean="0"/>
              <a:t>* Note that program should be constantly running (black arrow, stop sign visible)! This is different than before where clicking on the white arrow to run the program would start the program, run the acquisition, and then the program would exit</a:t>
            </a:r>
          </a:p>
          <a:p>
            <a:r>
              <a:rPr lang="en-GB" dirty="0" smtClean="0"/>
              <a:t>If you try to start an acquisition to a folder that’s already there, the program will warn you that you might overwrite data and gives you a chance to abort the run (which will stop the program)</a:t>
            </a:r>
          </a:p>
          <a:p>
            <a:endParaRPr lang="en-GB" dirty="0"/>
          </a:p>
        </p:txBody>
      </p:sp>
      <p:pic>
        <p:nvPicPr>
          <p:cNvPr id="6" name="Picture 5"/>
          <p:cNvPicPr>
            <a:picLocks noChangeAspect="1"/>
          </p:cNvPicPr>
          <p:nvPr/>
        </p:nvPicPr>
        <p:blipFill rotWithShape="1">
          <a:blip r:embed="rId2"/>
          <a:srcRect l="19732" t="27226" r="37204" b="49032"/>
          <a:stretch/>
        </p:blipFill>
        <p:spPr>
          <a:xfrm>
            <a:off x="6079435" y="344948"/>
            <a:ext cx="4969833" cy="1712452"/>
          </a:xfrm>
          <a:prstGeom prst="rect">
            <a:avLst/>
          </a:prstGeom>
        </p:spPr>
      </p:pic>
      <p:pic>
        <p:nvPicPr>
          <p:cNvPr id="4" name="Picture 3"/>
          <p:cNvPicPr>
            <a:picLocks noChangeAspect="1"/>
          </p:cNvPicPr>
          <p:nvPr/>
        </p:nvPicPr>
        <p:blipFill rotWithShape="1">
          <a:blip r:embed="rId3"/>
          <a:srcRect l="62222" t="80333" r="18333" b="7445"/>
          <a:stretch/>
        </p:blipFill>
        <p:spPr>
          <a:xfrm>
            <a:off x="3881180" y="4460240"/>
            <a:ext cx="4396509" cy="1727200"/>
          </a:xfrm>
          <a:prstGeom prst="rect">
            <a:avLst/>
          </a:prstGeom>
        </p:spPr>
      </p:pic>
    </p:spTree>
    <p:extLst>
      <p:ext uri="{BB962C8B-B14F-4D97-AF65-F5344CB8AC3E}">
        <p14:creationId xmlns:p14="http://schemas.microsoft.com/office/powerpoint/2010/main" val="15571048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2. Output Method</a:t>
            </a:r>
            <a:endParaRPr lang="en-GB" dirty="0"/>
          </a:p>
        </p:txBody>
      </p:sp>
      <p:sp>
        <p:nvSpPr>
          <p:cNvPr id="3" name="Content Placeholder 2"/>
          <p:cNvSpPr>
            <a:spLocks noGrp="1"/>
          </p:cNvSpPr>
          <p:nvPr>
            <p:ph idx="1"/>
          </p:nvPr>
        </p:nvSpPr>
        <p:spPr>
          <a:xfrm>
            <a:off x="1143000" y="1638300"/>
            <a:ext cx="9872871" cy="3670300"/>
          </a:xfrm>
        </p:spPr>
        <p:txBody>
          <a:bodyPr/>
          <a:lstStyle/>
          <a:p>
            <a:r>
              <a:rPr lang="en-GB" dirty="0" smtClean="0"/>
              <a:t>Choose between Transmission, Reflectance, and </a:t>
            </a:r>
            <a:r>
              <a:rPr lang="en-GB" dirty="0" err="1" smtClean="0"/>
              <a:t>Kubelka-Munk</a:t>
            </a:r>
            <a:r>
              <a:rPr lang="en-GB" dirty="0" smtClean="0"/>
              <a:t> as your output</a:t>
            </a:r>
          </a:p>
          <a:p>
            <a:pPr lvl="1"/>
            <a:r>
              <a:rPr lang="en-GB" dirty="0" smtClean="0"/>
              <a:t>Transmission: ∆OD = log(T</a:t>
            </a:r>
            <a:r>
              <a:rPr lang="en-GB" baseline="-25000" dirty="0" smtClean="0"/>
              <a:t>0</a:t>
            </a:r>
            <a:r>
              <a:rPr lang="en-GB" dirty="0" smtClean="0"/>
              <a:t>/T</a:t>
            </a:r>
            <a:r>
              <a:rPr lang="en-GB" baseline="-25000" dirty="0" smtClean="0"/>
              <a:t>t</a:t>
            </a:r>
            <a:r>
              <a:rPr lang="en-GB" dirty="0" smtClean="0"/>
              <a:t>)</a:t>
            </a:r>
          </a:p>
          <a:p>
            <a:pPr lvl="1"/>
            <a:r>
              <a:rPr lang="en-GB" dirty="0" smtClean="0"/>
              <a:t>Reflectance: Transient absorbance = 1 – </a:t>
            </a:r>
            <a:r>
              <a:rPr lang="en-GB" dirty="0" err="1" smtClean="0"/>
              <a:t>R</a:t>
            </a:r>
            <a:r>
              <a:rPr lang="en-GB" baseline="-25000" dirty="0" err="1" smtClean="0"/>
              <a:t>t</a:t>
            </a:r>
            <a:r>
              <a:rPr lang="en-GB" dirty="0" smtClean="0"/>
              <a:t> = (R</a:t>
            </a:r>
            <a:r>
              <a:rPr lang="en-GB" baseline="-25000" dirty="0" smtClean="0"/>
              <a:t>0</a:t>
            </a:r>
            <a:r>
              <a:rPr lang="en-GB" dirty="0" smtClean="0"/>
              <a:t> – </a:t>
            </a:r>
            <a:r>
              <a:rPr lang="en-GB" dirty="0" err="1" smtClean="0"/>
              <a:t>R</a:t>
            </a:r>
            <a:r>
              <a:rPr lang="en-GB" baseline="-25000" dirty="0" err="1" smtClean="0"/>
              <a:t>t</a:t>
            </a:r>
            <a:r>
              <a:rPr lang="en-GB" dirty="0" smtClean="0"/>
              <a:t>) / R</a:t>
            </a:r>
            <a:r>
              <a:rPr lang="en-GB" baseline="-25000" dirty="0" smtClean="0"/>
              <a:t>0.</a:t>
            </a:r>
          </a:p>
          <a:p>
            <a:pPr lvl="1"/>
            <a:r>
              <a:rPr lang="en-GB" dirty="0" err="1" smtClean="0"/>
              <a:t>Kubelka-Munk</a:t>
            </a:r>
            <a:r>
              <a:rPr lang="en-GB" dirty="0" smtClean="0"/>
              <a:t>: KM, F(R) = K/S = (1 – </a:t>
            </a:r>
            <a:r>
              <a:rPr lang="en-GB" dirty="0" err="1" smtClean="0"/>
              <a:t>R</a:t>
            </a:r>
            <a:r>
              <a:rPr lang="en-GB" baseline="-25000" dirty="0" err="1" smtClean="0"/>
              <a:t>rel</a:t>
            </a:r>
            <a:r>
              <a:rPr lang="en-GB" dirty="0" smtClean="0"/>
              <a:t>)^2 / (2 x </a:t>
            </a:r>
            <a:r>
              <a:rPr lang="en-GB" dirty="0" err="1" smtClean="0"/>
              <a:t>R</a:t>
            </a:r>
            <a:r>
              <a:rPr lang="en-GB" baseline="-25000" dirty="0" err="1" smtClean="0"/>
              <a:t>rel</a:t>
            </a:r>
            <a:r>
              <a:rPr lang="en-GB" dirty="0" smtClean="0"/>
              <a:t>), where </a:t>
            </a:r>
            <a:r>
              <a:rPr lang="en-GB" dirty="0" err="1" smtClean="0"/>
              <a:t>R</a:t>
            </a:r>
            <a:r>
              <a:rPr lang="en-GB" baseline="-25000" dirty="0" err="1" smtClean="0"/>
              <a:t>rel</a:t>
            </a:r>
            <a:r>
              <a:rPr lang="en-GB" dirty="0" smtClean="0"/>
              <a:t> = R / R</a:t>
            </a:r>
            <a:r>
              <a:rPr lang="en-GB" baseline="-25000" dirty="0" smtClean="0"/>
              <a:t>100%</a:t>
            </a:r>
          </a:p>
          <a:p>
            <a:pPr lvl="1"/>
            <a:endParaRPr lang="en-GB" baseline="-25000" dirty="0" smtClean="0"/>
          </a:p>
          <a:p>
            <a:pPr lvl="1"/>
            <a:r>
              <a:rPr lang="en-GB" dirty="0" smtClean="0"/>
              <a:t>For diffuse reflectance measurements, reflectance is appropriate when transient concentration is exponentially decreasing from surface, and KM is appropriate for ‘plug’ of constant concentration of transients over a distance</a:t>
            </a:r>
          </a:p>
          <a:p>
            <a:pPr lvl="1"/>
            <a:r>
              <a:rPr lang="en-GB" dirty="0" smtClean="0"/>
              <a:t>Rule of thumb:</a:t>
            </a:r>
          </a:p>
          <a:p>
            <a:pPr lvl="2"/>
            <a:r>
              <a:rPr lang="en-GB" dirty="0" smtClean="0"/>
              <a:t>Reflectance ok to use when amplitude of signal is affected by changes in excitation power</a:t>
            </a:r>
          </a:p>
          <a:p>
            <a:pPr lvl="2"/>
            <a:r>
              <a:rPr lang="en-GB" dirty="0" smtClean="0"/>
              <a:t>Otherwise, use KM (do BaSO</a:t>
            </a:r>
            <a:r>
              <a:rPr lang="en-GB" baseline="-25000" dirty="0" smtClean="0"/>
              <a:t>4</a:t>
            </a:r>
            <a:r>
              <a:rPr lang="en-GB" dirty="0" smtClean="0"/>
              <a:t> standard!)</a:t>
            </a:r>
            <a:endParaRPr lang="en-GB" dirty="0"/>
          </a:p>
        </p:txBody>
      </p:sp>
      <p:pic>
        <p:nvPicPr>
          <p:cNvPr id="4" name="Picture 3"/>
          <p:cNvPicPr>
            <a:picLocks noChangeAspect="1"/>
          </p:cNvPicPr>
          <p:nvPr/>
        </p:nvPicPr>
        <p:blipFill rotWithShape="1">
          <a:blip r:embed="rId2"/>
          <a:srcRect l="61562" t="33500" r="18646" b="45167"/>
          <a:stretch/>
        </p:blipFill>
        <p:spPr>
          <a:xfrm>
            <a:off x="8387952" y="292100"/>
            <a:ext cx="2013347" cy="1356360"/>
          </a:xfrm>
          <a:prstGeom prst="rect">
            <a:avLst/>
          </a:prstGeom>
        </p:spPr>
      </p:pic>
      <p:pic>
        <p:nvPicPr>
          <p:cNvPr id="5" name="Picture 4"/>
          <p:cNvPicPr>
            <a:picLocks noChangeAspect="1"/>
          </p:cNvPicPr>
          <p:nvPr/>
        </p:nvPicPr>
        <p:blipFill rotWithShape="1">
          <a:blip r:embed="rId3"/>
          <a:srcRect l="28611" t="57444" r="31111" b="22890"/>
          <a:stretch/>
        </p:blipFill>
        <p:spPr>
          <a:xfrm>
            <a:off x="907653" y="5131324"/>
            <a:ext cx="4908948" cy="1498076"/>
          </a:xfrm>
          <a:prstGeom prst="rect">
            <a:avLst/>
          </a:prstGeom>
        </p:spPr>
      </p:pic>
      <p:pic>
        <p:nvPicPr>
          <p:cNvPr id="6" name="Picture 5"/>
          <p:cNvPicPr>
            <a:picLocks noChangeAspect="1"/>
          </p:cNvPicPr>
          <p:nvPr/>
        </p:nvPicPr>
        <p:blipFill rotWithShape="1">
          <a:blip r:embed="rId4"/>
          <a:srcRect l="28889" t="57889" r="31389" b="23333"/>
          <a:stretch/>
        </p:blipFill>
        <p:spPr>
          <a:xfrm>
            <a:off x="6413499" y="5165699"/>
            <a:ext cx="4837719" cy="1429326"/>
          </a:xfrm>
          <a:prstGeom prst="rect">
            <a:avLst/>
          </a:prstGeom>
        </p:spPr>
      </p:pic>
    </p:spTree>
    <p:extLst>
      <p:ext uri="{BB962C8B-B14F-4D97-AF65-F5344CB8AC3E}">
        <p14:creationId xmlns:p14="http://schemas.microsoft.com/office/powerpoint/2010/main" val="40863489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3. Acquisition Options</a:t>
            </a:r>
            <a:endParaRPr lang="en-GB" dirty="0"/>
          </a:p>
        </p:txBody>
      </p:sp>
      <p:sp>
        <p:nvSpPr>
          <p:cNvPr id="3" name="Content Placeholder 2"/>
          <p:cNvSpPr>
            <a:spLocks noGrp="1"/>
          </p:cNvSpPr>
          <p:nvPr>
            <p:ph idx="1"/>
          </p:nvPr>
        </p:nvSpPr>
        <p:spPr>
          <a:xfrm>
            <a:off x="1143000" y="2057400"/>
            <a:ext cx="7624011" cy="4038600"/>
          </a:xfrm>
        </p:spPr>
        <p:txBody>
          <a:bodyPr/>
          <a:lstStyle/>
          <a:p>
            <a:r>
              <a:rPr lang="en-GB" dirty="0" smtClean="0"/>
              <a:t>Acquire a single trace (Kinetic) or multiple traces at different wavelengths (Spectrum)</a:t>
            </a:r>
          </a:p>
          <a:p>
            <a:r>
              <a:rPr lang="en-GB" dirty="0" smtClean="0"/>
              <a:t>Toggle On/Off acquisition of B trace (background trace)</a:t>
            </a:r>
          </a:p>
          <a:p>
            <a:r>
              <a:rPr lang="en-GB" dirty="0" smtClean="0"/>
              <a:t>Select number of shots to average</a:t>
            </a:r>
          </a:p>
          <a:p>
            <a:r>
              <a:rPr lang="en-GB" dirty="0" smtClean="0"/>
              <a:t>Button will be green while it is busy, and a popup message will appear once the acquisition is complete (also </a:t>
            </a:r>
            <a:r>
              <a:rPr lang="en-GB" dirty="0" smtClean="0"/>
              <a:t>applies </a:t>
            </a:r>
            <a:r>
              <a:rPr lang="en-GB" dirty="0" smtClean="0"/>
              <a:t>to shutter and </a:t>
            </a:r>
            <a:r>
              <a:rPr lang="en-GB" dirty="0" err="1" smtClean="0"/>
              <a:t>monochromator</a:t>
            </a:r>
            <a:r>
              <a:rPr lang="en-GB" dirty="0" smtClean="0"/>
              <a:t> moves) </a:t>
            </a:r>
            <a:endParaRPr lang="en-GB" dirty="0"/>
          </a:p>
        </p:txBody>
      </p:sp>
      <p:pic>
        <p:nvPicPr>
          <p:cNvPr id="5" name="Picture 4"/>
          <p:cNvPicPr>
            <a:picLocks noChangeAspect="1"/>
          </p:cNvPicPr>
          <p:nvPr/>
        </p:nvPicPr>
        <p:blipFill rotWithShape="1">
          <a:blip r:embed="rId2"/>
          <a:srcRect l="23083" t="50530" r="56869" b="14777"/>
          <a:stretch/>
        </p:blipFill>
        <p:spPr>
          <a:xfrm>
            <a:off x="8976455" y="609600"/>
            <a:ext cx="2039416" cy="2205789"/>
          </a:xfrm>
          <a:prstGeom prst="rect">
            <a:avLst/>
          </a:prstGeom>
        </p:spPr>
      </p:pic>
    </p:spTree>
    <p:extLst>
      <p:ext uri="{BB962C8B-B14F-4D97-AF65-F5344CB8AC3E}">
        <p14:creationId xmlns:p14="http://schemas.microsoft.com/office/powerpoint/2010/main" val="14628865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4. Background Levels</a:t>
            </a:r>
            <a:endParaRPr lang="en-GB" dirty="0"/>
          </a:p>
        </p:txBody>
      </p:sp>
      <p:sp>
        <p:nvSpPr>
          <p:cNvPr id="3" name="Content Placeholder 2"/>
          <p:cNvSpPr>
            <a:spLocks noGrp="1"/>
          </p:cNvSpPr>
          <p:nvPr>
            <p:ph idx="1"/>
          </p:nvPr>
        </p:nvSpPr>
        <p:spPr/>
        <p:txBody>
          <a:bodyPr/>
          <a:lstStyle/>
          <a:p>
            <a:r>
              <a:rPr lang="en-GB" dirty="0" smtClean="0"/>
              <a:t>Amplification factor will slightly vary between different amplifiers (should be within 2% of 400), and should be set for each setup</a:t>
            </a:r>
          </a:p>
          <a:p>
            <a:r>
              <a:rPr lang="en-GB" dirty="0" smtClean="0"/>
              <a:t>Can check the value by measuring a constant </a:t>
            </a:r>
            <a:r>
              <a:rPr lang="en-GB" dirty="0"/>
              <a:t>signal </a:t>
            </a:r>
            <a:r>
              <a:rPr lang="en-GB" dirty="0" smtClean="0"/>
              <a:t>and taking the ratio of the background level displayed on the amplifier and the voltage measured by the DAQ</a:t>
            </a:r>
          </a:p>
          <a:p>
            <a:r>
              <a:rPr lang="en-GB" dirty="0" smtClean="0"/>
              <a:t>Background level (V) is what is measured by DAQ , while Background level (on Amp) is calculated from Background level (V) x Amplification </a:t>
            </a:r>
            <a:r>
              <a:rPr lang="en-GB" dirty="0" smtClean="0"/>
              <a:t>Factor</a:t>
            </a:r>
          </a:p>
          <a:p>
            <a:pPr lvl="1"/>
            <a:r>
              <a:rPr lang="en-CA" dirty="0" smtClean="0"/>
              <a:t>Compare to what is displayed, values should be close to each other</a:t>
            </a:r>
            <a:endParaRPr lang="en-GB" dirty="0" smtClean="0"/>
          </a:p>
          <a:p>
            <a:endParaRPr lang="en-GB" dirty="0"/>
          </a:p>
        </p:txBody>
      </p:sp>
      <p:pic>
        <p:nvPicPr>
          <p:cNvPr id="4" name="Picture 3"/>
          <p:cNvPicPr>
            <a:picLocks noChangeAspect="1"/>
          </p:cNvPicPr>
          <p:nvPr/>
        </p:nvPicPr>
        <p:blipFill rotWithShape="1">
          <a:blip r:embed="rId2"/>
          <a:srcRect l="44688" t="64408" r="35264" b="12884"/>
          <a:stretch/>
        </p:blipFill>
        <p:spPr>
          <a:xfrm>
            <a:off x="8976455" y="577516"/>
            <a:ext cx="2039416" cy="1443789"/>
          </a:xfrm>
          <a:prstGeom prst="rect">
            <a:avLst/>
          </a:prstGeom>
        </p:spPr>
      </p:pic>
    </p:spTree>
    <p:extLst>
      <p:ext uri="{BB962C8B-B14F-4D97-AF65-F5344CB8AC3E}">
        <p14:creationId xmlns:p14="http://schemas.microsoft.com/office/powerpoint/2010/main" val="1350734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5. Shot Counters</a:t>
            </a:r>
            <a:endParaRPr lang="en-GB" dirty="0"/>
          </a:p>
        </p:txBody>
      </p:sp>
      <p:sp>
        <p:nvSpPr>
          <p:cNvPr id="3" name="Content Placeholder 2"/>
          <p:cNvSpPr>
            <a:spLocks noGrp="1"/>
          </p:cNvSpPr>
          <p:nvPr>
            <p:ph idx="1"/>
          </p:nvPr>
        </p:nvSpPr>
        <p:spPr>
          <a:xfrm>
            <a:off x="1143001" y="2057400"/>
            <a:ext cx="8313820" cy="4038600"/>
          </a:xfrm>
        </p:spPr>
        <p:txBody>
          <a:bodyPr/>
          <a:lstStyle/>
          <a:p>
            <a:r>
              <a:rPr lang="en-GB" dirty="0" smtClean="0"/>
              <a:t>Counts number of transients that have been passed to the computer</a:t>
            </a:r>
          </a:p>
          <a:p>
            <a:r>
              <a:rPr lang="en-GB" dirty="0" smtClean="0"/>
              <a:t>Clicking STOP will cause program to exit acquisition loop for the DAQ or scope and move to the next step</a:t>
            </a:r>
          </a:p>
          <a:p>
            <a:endParaRPr lang="en-GB" dirty="0"/>
          </a:p>
        </p:txBody>
      </p:sp>
      <p:pic>
        <p:nvPicPr>
          <p:cNvPr id="4" name="Picture 3"/>
          <p:cNvPicPr>
            <a:picLocks noChangeAspect="1"/>
          </p:cNvPicPr>
          <p:nvPr/>
        </p:nvPicPr>
        <p:blipFill rotWithShape="1">
          <a:blip r:embed="rId2"/>
          <a:srcRect l="63603" t="58100" r="18863" b="11623"/>
          <a:stretch/>
        </p:blipFill>
        <p:spPr>
          <a:xfrm>
            <a:off x="9456820" y="325254"/>
            <a:ext cx="1783639" cy="1925052"/>
          </a:xfrm>
          <a:prstGeom prst="rect">
            <a:avLst/>
          </a:prstGeom>
        </p:spPr>
      </p:pic>
    </p:spTree>
    <p:extLst>
      <p:ext uri="{BB962C8B-B14F-4D97-AF65-F5344CB8AC3E}">
        <p14:creationId xmlns:p14="http://schemas.microsoft.com/office/powerpoint/2010/main" val="3107373606"/>
      </p:ext>
    </p:extLst>
  </p:cSld>
  <p:clrMapOvr>
    <a:masterClrMapping/>
  </p:clrMapOvr>
</p:sld>
</file>

<file path=ppt/theme/theme1.xml><?xml version="1.0" encoding="utf-8"?>
<a:theme xmlns:a="http://schemas.openxmlformats.org/drawingml/2006/main" name="Basis">
  <a:themeElements>
    <a:clrScheme name="Basis">
      <a:dk1>
        <a:sysClr val="windowText" lastClr="000000"/>
      </a:dk1>
      <a:lt1>
        <a:sysClr val="window" lastClr="FFFFFF"/>
      </a:lt1>
      <a:dk2>
        <a:srgbClr val="505046"/>
      </a:dk2>
      <a:lt2>
        <a:srgbClr val="EEECE1"/>
      </a:lt2>
      <a:accent1>
        <a:srgbClr val="DF5327"/>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63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446C221D-F63F-4DD8-B509-CFE168687BF2}"/>
    </a:ext>
  </a:extLst>
</a:theme>
</file>

<file path=docProps/app.xml><?xml version="1.0" encoding="utf-8"?>
<Properties xmlns="http://schemas.openxmlformats.org/officeDocument/2006/extended-properties" xmlns:vt="http://schemas.openxmlformats.org/officeDocument/2006/docPropsVTypes">
  <Template>TM03457444[[fn=Basis]]</Template>
  <TotalTime>888</TotalTime>
  <Words>1465</Words>
  <Application>Microsoft Office PowerPoint</Application>
  <PresentationFormat>Widescreen</PresentationFormat>
  <Paragraphs>199</Paragraphs>
  <Slides>30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Corbel</vt:lpstr>
      <vt:lpstr>Basis</vt:lpstr>
      <vt:lpstr>Update to TAS Acquisition Software</vt:lpstr>
      <vt:lpstr>Software Versions</vt:lpstr>
      <vt:lpstr>Interface</vt:lpstr>
      <vt:lpstr>PowerPoint Presentation</vt:lpstr>
      <vt:lpstr>1. Dataset Name</vt:lpstr>
      <vt:lpstr>2. Output Method</vt:lpstr>
      <vt:lpstr>3. Acquisition Options</vt:lpstr>
      <vt:lpstr>4. Background Levels</vt:lpstr>
      <vt:lpstr>5. Shot Counters</vt:lpstr>
      <vt:lpstr>6. Parameters Tabs</vt:lpstr>
      <vt:lpstr>7. Data Graphs</vt:lpstr>
      <vt:lpstr>Shutter</vt:lpstr>
      <vt:lpstr>Main Modification</vt:lpstr>
      <vt:lpstr>Monochromator</vt:lpstr>
      <vt:lpstr>Main Modifications</vt:lpstr>
      <vt:lpstr>Spectrum Acquisition</vt:lpstr>
      <vt:lpstr>DAQ </vt:lpstr>
      <vt:lpstr>Main Modifications</vt:lpstr>
      <vt:lpstr>DAQ Settings</vt:lpstr>
      <vt:lpstr>DAQ Settings</vt:lpstr>
      <vt:lpstr>Scope</vt:lpstr>
      <vt:lpstr>Main Modifications</vt:lpstr>
      <vt:lpstr>Scope 1 Settings</vt:lpstr>
      <vt:lpstr>PowerPoint Presentation</vt:lpstr>
      <vt:lpstr>Scope 2 Settings</vt:lpstr>
      <vt:lpstr>Scope 2 Settings</vt:lpstr>
      <vt:lpstr>Scope 2 Settings</vt:lpstr>
      <vt:lpstr>Diffuse Reflectance</vt:lpstr>
      <vt:lpstr>PowerPoint Presentation</vt:lpstr>
      <vt:lpstr>Samples Appropriate for DR</vt:lpstr>
    </vt:vector>
  </TitlesOfParts>
  <Company>Imperial College London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Godin, Robert P</dc:creator>
  <cp:lastModifiedBy>Godin, Robert P</cp:lastModifiedBy>
  <cp:revision>37</cp:revision>
  <dcterms:created xsi:type="dcterms:W3CDTF">2015-09-21T10:28:02Z</dcterms:created>
  <dcterms:modified xsi:type="dcterms:W3CDTF">2015-11-25T16:51:19Z</dcterms:modified>
</cp:coreProperties>
</file>

<file path=docProps/thumbnail.jpeg>
</file>